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8"/>
  </p:notesMasterIdLst>
  <p:sldIdLst>
    <p:sldId id="256" r:id="rId5"/>
    <p:sldId id="257" r:id="rId6"/>
    <p:sldId id="258"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2460C-B01F-0FD0-4398-5857950042A2}" v="22" dt="2021-12-29T13:30:15.742"/>
    <p1510:client id="{622989C9-1123-41B7-8869-96A7DD729FDD}" vWet="4" dt="2021-12-29T13:25:48.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6018f54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ge6018f54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6018f54b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e6018f54b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6018f54b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e6018f54b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487966" y="223790"/>
            <a:ext cx="8168100" cy="7080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1500" b="1" i="0">
                <a:solidFill>
                  <a:schemeClr val="dk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3"/>
          <p:cNvSpPr txBox="1">
            <a:spLocks noGrp="1"/>
          </p:cNvSpPr>
          <p:nvPr>
            <p:ph type="body" idx="1"/>
          </p:nvPr>
        </p:nvSpPr>
        <p:spPr>
          <a:xfrm>
            <a:off x="457200" y="1183005"/>
            <a:ext cx="82296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60" name="Google Shape;60;p13"/>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100"/>
              <a:buNone/>
              <a:defRPr sz="1100">
                <a:solidFill>
                  <a:srgbClr val="888888"/>
                </a:solidFill>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1" name="Google Shape;61;p13"/>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100"/>
              <a:buNone/>
              <a:defRPr sz="1100">
                <a:solidFill>
                  <a:srgbClr val="888888"/>
                </a:solidFill>
              </a:defRPr>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2" name="Google Shape;62;p13"/>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nl"/>
              <a:t>‹nr.›</a:t>
            </a:fld>
            <a:endParaRPr sz="14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3"/>
        <p:cNvGrpSpPr/>
        <p:nvPr/>
      </p:nvGrpSpPr>
      <p:grpSpPr>
        <a:xfrm>
          <a:off x="0" y="0"/>
          <a:ext cx="0" cy="0"/>
          <a:chOff x="0" y="0"/>
          <a:chExt cx="0" cy="0"/>
        </a:xfrm>
      </p:grpSpPr>
      <p:sp>
        <p:nvSpPr>
          <p:cNvPr id="64" name="Google Shape;64;p14"/>
          <p:cNvSpPr/>
          <p:nvPr/>
        </p:nvSpPr>
        <p:spPr>
          <a:xfrm rot="10800000" flipH="1">
            <a:off x="0" y="-32"/>
            <a:ext cx="9144000" cy="97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 name="Google Shape;65;p14" descr="Circo - flyer 1920 x 1080.jpg"/>
          <p:cNvPicPr preferRelativeResize="0"/>
          <p:nvPr/>
        </p:nvPicPr>
        <p:blipFill rotWithShape="1">
          <a:blip r:embed="rId2">
            <a:alphaModFix/>
          </a:blip>
          <a:srcRect l="74632" t="18916"/>
          <a:stretch/>
        </p:blipFill>
        <p:spPr>
          <a:xfrm>
            <a:off x="6824452" y="972868"/>
            <a:ext cx="2319547" cy="4170631"/>
          </a:xfrm>
          <a:prstGeom prst="rect">
            <a:avLst/>
          </a:prstGeom>
          <a:noFill/>
          <a:ln>
            <a:noFill/>
          </a:ln>
        </p:spPr>
      </p:pic>
      <p:pic>
        <p:nvPicPr>
          <p:cNvPr id="66" name="Google Shape;66;p14"/>
          <p:cNvPicPr preferRelativeResize="0"/>
          <p:nvPr/>
        </p:nvPicPr>
        <p:blipFill rotWithShape="1">
          <a:blip r:embed="rId3">
            <a:alphaModFix/>
          </a:blip>
          <a:srcRect/>
          <a:stretch/>
        </p:blipFill>
        <p:spPr>
          <a:xfrm>
            <a:off x="6824451" y="972866"/>
            <a:ext cx="2322826" cy="41706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
        <p:nvSpPr>
          <p:cNvPr id="9" name="Google Shape;9;p1"/>
          <p:cNvSpPr/>
          <p:nvPr/>
        </p:nvSpPr>
        <p:spPr>
          <a:xfrm>
            <a:off x="0" y="0"/>
            <a:ext cx="3764756" cy="5143500"/>
          </a:xfrm>
          <a:custGeom>
            <a:avLst/>
            <a:gdLst/>
            <a:ahLst/>
            <a:cxnLst/>
            <a:rect l="l" t="t" r="r" b="b"/>
            <a:pathLst>
              <a:path w="5019675" h="6858000" extrusionOk="0">
                <a:moveTo>
                  <a:pt x="0" y="6858000"/>
                </a:moveTo>
                <a:lnTo>
                  <a:pt x="5019675" y="6858000"/>
                </a:lnTo>
                <a:lnTo>
                  <a:pt x="5019675" y="0"/>
                </a:lnTo>
                <a:lnTo>
                  <a:pt x="0" y="0"/>
                </a:lnTo>
                <a:lnTo>
                  <a:pt x="0" y="6858000"/>
                </a:lnTo>
                <a:close/>
              </a:path>
            </a:pathLst>
          </a:custGeom>
          <a:solidFill>
            <a:srgbClr val="FCF7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 name="Google Shape;10;p1"/>
          <p:cNvSpPr/>
          <p:nvPr/>
        </p:nvSpPr>
        <p:spPr>
          <a:xfrm>
            <a:off x="646300" y="158672"/>
            <a:ext cx="131444" cy="502920"/>
          </a:xfrm>
          <a:custGeom>
            <a:avLst/>
            <a:gdLst/>
            <a:ahLst/>
            <a:cxnLst/>
            <a:rect l="l" t="t" r="r" b="b"/>
            <a:pathLst>
              <a:path w="175259" h="670560" extrusionOk="0">
                <a:moveTo>
                  <a:pt x="0" y="0"/>
                </a:moveTo>
                <a:lnTo>
                  <a:pt x="175130" y="0"/>
                </a:lnTo>
                <a:lnTo>
                  <a:pt x="175130" y="670422"/>
                </a:lnTo>
                <a:lnTo>
                  <a:pt x="0" y="670422"/>
                </a:lnTo>
                <a:lnTo>
                  <a:pt x="0" y="0"/>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 name="Google Shape;11;p1"/>
          <p:cNvSpPr/>
          <p:nvPr/>
        </p:nvSpPr>
        <p:spPr>
          <a:xfrm>
            <a:off x="834753" y="158672"/>
            <a:ext cx="361950" cy="502920"/>
          </a:xfrm>
          <a:custGeom>
            <a:avLst/>
            <a:gdLst/>
            <a:ahLst/>
            <a:cxnLst/>
            <a:rect l="l" t="t" r="r" b="b"/>
            <a:pathLst>
              <a:path w="482600" h="670560" extrusionOk="0">
                <a:moveTo>
                  <a:pt x="274160" y="0"/>
                </a:moveTo>
                <a:lnTo>
                  <a:pt x="0" y="0"/>
                </a:lnTo>
                <a:lnTo>
                  <a:pt x="0" y="670422"/>
                </a:lnTo>
                <a:lnTo>
                  <a:pt x="175130" y="670422"/>
                </a:lnTo>
                <a:lnTo>
                  <a:pt x="175130" y="402074"/>
                </a:lnTo>
                <a:lnTo>
                  <a:pt x="439912" y="402074"/>
                </a:lnTo>
                <a:lnTo>
                  <a:pt x="439609" y="400975"/>
                </a:lnTo>
                <a:lnTo>
                  <a:pt x="419198" y="370397"/>
                </a:lnTo>
                <a:lnTo>
                  <a:pt x="387777" y="349866"/>
                </a:lnTo>
                <a:lnTo>
                  <a:pt x="343702" y="339907"/>
                </a:lnTo>
                <a:lnTo>
                  <a:pt x="343702" y="338034"/>
                </a:lnTo>
                <a:lnTo>
                  <a:pt x="386455" y="325329"/>
                </a:lnTo>
                <a:lnTo>
                  <a:pt x="418821" y="302308"/>
                </a:lnTo>
                <a:lnTo>
                  <a:pt x="431660" y="283676"/>
                </a:lnTo>
                <a:lnTo>
                  <a:pt x="175130" y="283676"/>
                </a:lnTo>
                <a:lnTo>
                  <a:pt x="175130" y="125933"/>
                </a:lnTo>
                <a:lnTo>
                  <a:pt x="453209" y="125933"/>
                </a:lnTo>
                <a:lnTo>
                  <a:pt x="440576" y="86326"/>
                </a:lnTo>
                <a:lnTo>
                  <a:pt x="416592" y="50539"/>
                </a:lnTo>
                <a:lnTo>
                  <a:pt x="381458" y="23342"/>
                </a:lnTo>
                <a:lnTo>
                  <a:pt x="334280" y="6055"/>
                </a:lnTo>
                <a:lnTo>
                  <a:pt x="274160" y="0"/>
                </a:lnTo>
                <a:close/>
              </a:path>
              <a:path w="482600" h="670560" extrusionOk="0">
                <a:moveTo>
                  <a:pt x="439912" y="402074"/>
                </a:moveTo>
                <a:lnTo>
                  <a:pt x="221491" y="402074"/>
                </a:lnTo>
                <a:lnTo>
                  <a:pt x="248301" y="406335"/>
                </a:lnTo>
                <a:lnTo>
                  <a:pt x="266031" y="421403"/>
                </a:lnTo>
                <a:lnTo>
                  <a:pt x="275827" y="450704"/>
                </a:lnTo>
                <a:lnTo>
                  <a:pt x="278838" y="497667"/>
                </a:lnTo>
                <a:lnTo>
                  <a:pt x="278884" y="547653"/>
                </a:lnTo>
                <a:lnTo>
                  <a:pt x="279102" y="569735"/>
                </a:lnTo>
                <a:lnTo>
                  <a:pt x="280952" y="603884"/>
                </a:lnTo>
                <a:lnTo>
                  <a:pt x="285974" y="639438"/>
                </a:lnTo>
                <a:lnTo>
                  <a:pt x="295754" y="670422"/>
                </a:lnTo>
                <a:lnTo>
                  <a:pt x="482161" y="670422"/>
                </a:lnTo>
                <a:lnTo>
                  <a:pt x="482161" y="661051"/>
                </a:lnTo>
                <a:lnTo>
                  <a:pt x="474981" y="656514"/>
                </a:lnTo>
                <a:lnTo>
                  <a:pt x="469829" y="651448"/>
                </a:lnTo>
                <a:lnTo>
                  <a:pt x="455028" y="602127"/>
                </a:lnTo>
                <a:lnTo>
                  <a:pt x="453968" y="490169"/>
                </a:lnTo>
                <a:lnTo>
                  <a:pt x="450652" y="441074"/>
                </a:lnTo>
                <a:lnTo>
                  <a:pt x="439912" y="402074"/>
                </a:lnTo>
                <a:close/>
              </a:path>
              <a:path w="482600" h="670560" extrusionOk="0">
                <a:moveTo>
                  <a:pt x="453209" y="125933"/>
                </a:moveTo>
                <a:lnTo>
                  <a:pt x="208961" y="125933"/>
                </a:lnTo>
                <a:lnTo>
                  <a:pt x="242960" y="130443"/>
                </a:lnTo>
                <a:lnTo>
                  <a:pt x="266120" y="144469"/>
                </a:lnTo>
                <a:lnTo>
                  <a:pt x="279349" y="168751"/>
                </a:lnTo>
                <a:lnTo>
                  <a:pt x="283558" y="204032"/>
                </a:lnTo>
                <a:lnTo>
                  <a:pt x="279100" y="236639"/>
                </a:lnTo>
                <a:lnTo>
                  <a:pt x="265535" y="261776"/>
                </a:lnTo>
                <a:lnTo>
                  <a:pt x="242572" y="277953"/>
                </a:lnTo>
                <a:lnTo>
                  <a:pt x="209922" y="283676"/>
                </a:lnTo>
                <a:lnTo>
                  <a:pt x="431660" y="283676"/>
                </a:lnTo>
                <a:lnTo>
                  <a:pt x="441309" y="269674"/>
                </a:lnTo>
                <a:lnTo>
                  <a:pt x="454428" y="228132"/>
                </a:lnTo>
                <a:lnTo>
                  <a:pt x="458688" y="178388"/>
                </a:lnTo>
                <a:lnTo>
                  <a:pt x="454309" y="129383"/>
                </a:lnTo>
                <a:lnTo>
                  <a:pt x="453209" y="125933"/>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 name="Google Shape;12;p1"/>
          <p:cNvSpPr/>
          <p:nvPr/>
        </p:nvSpPr>
        <p:spPr>
          <a:xfrm>
            <a:off x="1225288" y="149086"/>
            <a:ext cx="347185" cy="522922"/>
          </a:xfrm>
          <a:custGeom>
            <a:avLst/>
            <a:gdLst/>
            <a:ahLst/>
            <a:cxnLst/>
            <a:rect l="l" t="t" r="r" b="b"/>
            <a:pathLst>
              <a:path w="462914" h="697230" extrusionOk="0">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w="462914" h="697230" extrusionOk="0">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w="462914" h="697230" extrusionOk="0">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13;p1"/>
          <p:cNvSpPr/>
          <p:nvPr/>
        </p:nvSpPr>
        <p:spPr>
          <a:xfrm>
            <a:off x="1604545" y="149086"/>
            <a:ext cx="360521" cy="522446"/>
          </a:xfrm>
          <a:custGeom>
            <a:avLst/>
            <a:gdLst/>
            <a:ahLst/>
            <a:cxnLst/>
            <a:rect l="l" t="t" r="r" b="b"/>
            <a:pathLst>
              <a:path w="480694" h="696594" extrusionOk="0">
                <a:moveTo>
                  <a:pt x="240328" y="0"/>
                </a:moveTo>
                <a:lnTo>
                  <a:pt x="194401" y="2458"/>
                </a:lnTo>
                <a:lnTo>
                  <a:pt x="154048" y="9999"/>
                </a:lnTo>
                <a:lnTo>
                  <a:pt x="89056" y="41335"/>
                </a:lnTo>
                <a:lnTo>
                  <a:pt x="43328" y="96014"/>
                </a:lnTo>
                <a:lnTo>
                  <a:pt x="27055" y="132734"/>
                </a:lnTo>
                <a:lnTo>
                  <a:pt x="14839" y="176042"/>
                </a:lnTo>
                <a:lnTo>
                  <a:pt x="6426" y="226188"/>
                </a:lnTo>
                <a:lnTo>
                  <a:pt x="1564" y="283424"/>
                </a:lnTo>
                <a:lnTo>
                  <a:pt x="0" y="348000"/>
                </a:lnTo>
                <a:lnTo>
                  <a:pt x="1564" y="412655"/>
                </a:lnTo>
                <a:lnTo>
                  <a:pt x="6426" y="469956"/>
                </a:lnTo>
                <a:lnTo>
                  <a:pt x="14839" y="520155"/>
                </a:lnTo>
                <a:lnTo>
                  <a:pt x="27055" y="563504"/>
                </a:lnTo>
                <a:lnTo>
                  <a:pt x="43328" y="600255"/>
                </a:lnTo>
                <a:lnTo>
                  <a:pt x="89056" y="654972"/>
                </a:lnTo>
                <a:lnTo>
                  <a:pt x="154048" y="686323"/>
                </a:lnTo>
                <a:lnTo>
                  <a:pt x="194401" y="693867"/>
                </a:lnTo>
                <a:lnTo>
                  <a:pt x="240328" y="696325"/>
                </a:lnTo>
                <a:lnTo>
                  <a:pt x="286238" y="693867"/>
                </a:lnTo>
                <a:lnTo>
                  <a:pt x="326560" y="686323"/>
                </a:lnTo>
                <a:lnTo>
                  <a:pt x="391469" y="654972"/>
                </a:lnTo>
                <a:lnTo>
                  <a:pt x="437101" y="600255"/>
                </a:lnTo>
                <a:lnTo>
                  <a:pt x="446822" y="578239"/>
                </a:lnTo>
                <a:lnTo>
                  <a:pt x="240328" y="578239"/>
                </a:lnTo>
                <a:lnTo>
                  <a:pt x="217335" y="573767"/>
                </a:lnTo>
                <a:lnTo>
                  <a:pt x="190620" y="531067"/>
                </a:lnTo>
                <a:lnTo>
                  <a:pt x="184549" y="488222"/>
                </a:lnTo>
                <a:lnTo>
                  <a:pt x="181768" y="427969"/>
                </a:lnTo>
                <a:lnTo>
                  <a:pt x="181102" y="348000"/>
                </a:lnTo>
                <a:lnTo>
                  <a:pt x="181768" y="268056"/>
                </a:lnTo>
                <a:lnTo>
                  <a:pt x="184549" y="207860"/>
                </a:lnTo>
                <a:lnTo>
                  <a:pt x="190620" y="165088"/>
                </a:lnTo>
                <a:lnTo>
                  <a:pt x="217335" y="122514"/>
                </a:lnTo>
                <a:lnTo>
                  <a:pt x="240328" y="118065"/>
                </a:lnTo>
                <a:lnTo>
                  <a:pt x="446846" y="118065"/>
                </a:lnTo>
                <a:lnTo>
                  <a:pt x="437101" y="96014"/>
                </a:lnTo>
                <a:lnTo>
                  <a:pt x="391469" y="41335"/>
                </a:lnTo>
                <a:lnTo>
                  <a:pt x="326560" y="9999"/>
                </a:lnTo>
                <a:lnTo>
                  <a:pt x="286238" y="2458"/>
                </a:lnTo>
                <a:lnTo>
                  <a:pt x="240328" y="0"/>
                </a:lnTo>
                <a:close/>
              </a:path>
              <a:path w="480694" h="696594" extrusionOk="0">
                <a:moveTo>
                  <a:pt x="446846" y="118065"/>
                </a:moveTo>
                <a:lnTo>
                  <a:pt x="240328" y="118065"/>
                </a:lnTo>
                <a:lnTo>
                  <a:pt x="263305" y="122514"/>
                </a:lnTo>
                <a:lnTo>
                  <a:pt x="279471" y="137414"/>
                </a:lnTo>
                <a:lnTo>
                  <a:pt x="290000" y="165088"/>
                </a:lnTo>
                <a:lnTo>
                  <a:pt x="296068" y="207860"/>
                </a:lnTo>
                <a:lnTo>
                  <a:pt x="298847" y="268056"/>
                </a:lnTo>
                <a:lnTo>
                  <a:pt x="299513" y="348000"/>
                </a:lnTo>
                <a:lnTo>
                  <a:pt x="298847" y="427969"/>
                </a:lnTo>
                <a:lnTo>
                  <a:pt x="296068" y="488222"/>
                </a:lnTo>
                <a:lnTo>
                  <a:pt x="290000" y="531067"/>
                </a:lnTo>
                <a:lnTo>
                  <a:pt x="263305" y="573767"/>
                </a:lnTo>
                <a:lnTo>
                  <a:pt x="240328" y="578239"/>
                </a:lnTo>
                <a:lnTo>
                  <a:pt x="446822" y="578239"/>
                </a:lnTo>
                <a:lnTo>
                  <a:pt x="465504" y="520155"/>
                </a:lnTo>
                <a:lnTo>
                  <a:pt x="473884" y="469956"/>
                </a:lnTo>
                <a:lnTo>
                  <a:pt x="478725" y="412655"/>
                </a:lnTo>
                <a:lnTo>
                  <a:pt x="480281" y="348000"/>
                </a:lnTo>
                <a:lnTo>
                  <a:pt x="478725" y="283424"/>
                </a:lnTo>
                <a:lnTo>
                  <a:pt x="473884" y="226188"/>
                </a:lnTo>
                <a:lnTo>
                  <a:pt x="465504" y="176042"/>
                </a:lnTo>
                <a:lnTo>
                  <a:pt x="453328" y="132734"/>
                </a:lnTo>
                <a:lnTo>
                  <a:pt x="446846"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 name="Google Shape;14;p1"/>
          <p:cNvSpPr/>
          <p:nvPr/>
        </p:nvSpPr>
        <p:spPr>
          <a:xfrm>
            <a:off x="0" y="1042988"/>
            <a:ext cx="9144000" cy="4100513"/>
          </a:xfrm>
          <a:custGeom>
            <a:avLst/>
            <a:gdLst/>
            <a:ahLst/>
            <a:cxnLst/>
            <a:rect l="l" t="t" r="r" b="b"/>
            <a:pathLst>
              <a:path w="12192000" h="5467350" extrusionOk="0">
                <a:moveTo>
                  <a:pt x="0" y="5467350"/>
                </a:moveTo>
                <a:lnTo>
                  <a:pt x="12192000" y="5467350"/>
                </a:lnTo>
                <a:lnTo>
                  <a:pt x="12192000" y="0"/>
                </a:lnTo>
                <a:lnTo>
                  <a:pt x="0" y="0"/>
                </a:lnTo>
                <a:lnTo>
                  <a:pt x="0" y="5467350"/>
                </a:lnTo>
                <a:close/>
              </a:path>
            </a:pathLst>
          </a:custGeom>
          <a:solidFill>
            <a:srgbClr val="FCF7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5" name="Google Shape;15;p1"/>
          <p:cNvSpPr/>
          <p:nvPr/>
        </p:nvSpPr>
        <p:spPr>
          <a:xfrm>
            <a:off x="242113" y="148686"/>
            <a:ext cx="347185" cy="522922"/>
          </a:xfrm>
          <a:custGeom>
            <a:avLst/>
            <a:gdLst/>
            <a:ahLst/>
            <a:cxnLst/>
            <a:rect l="l" t="t" r="r" b="b"/>
            <a:pathLst>
              <a:path w="462914" h="697230" extrusionOk="0">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w="462914" h="697230" extrusionOk="0">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w="462914" h="697230" extrusionOk="0">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irconl.n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mailto:info@circonl.nl"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hyperlink" Target="https://www.linkedin.com/groups/13520664/" TargetMode="External"/><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mailto:info@circonl.nl" TargetMode="External"/><Relationship Id="rId11" Type="http://schemas.openxmlformats.org/officeDocument/2006/relationships/image" Target="../media/image11.png"/><Relationship Id="rId5" Type="http://schemas.openxmlformats.org/officeDocument/2006/relationships/hyperlink" Target="http://www.circonl.nl/" TargetMode="External"/><Relationship Id="rId15" Type="http://schemas.openxmlformats.org/officeDocument/2006/relationships/image" Target="../media/image15.png"/><Relationship Id="rId10" Type="http://schemas.openxmlformats.org/officeDocument/2006/relationships/hyperlink" Target="https://www.circonl.nl/circo-hub-nl/" TargetMode="External"/><Relationship Id="rId4" Type="http://schemas.openxmlformats.org/officeDocument/2006/relationships/image" Target="../media/image8.png"/><Relationship Id="rId9" Type="http://schemas.openxmlformats.org/officeDocument/2006/relationships/image" Target="../media/image10.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646300" y="158672"/>
            <a:ext cx="131444" cy="502920"/>
          </a:xfrm>
          <a:custGeom>
            <a:avLst/>
            <a:gdLst/>
            <a:ahLst/>
            <a:cxnLst/>
            <a:rect l="l" t="t" r="r" b="b"/>
            <a:pathLst>
              <a:path w="175259" h="670560" extrusionOk="0">
                <a:moveTo>
                  <a:pt x="0" y="0"/>
                </a:moveTo>
                <a:lnTo>
                  <a:pt x="175130" y="0"/>
                </a:lnTo>
                <a:lnTo>
                  <a:pt x="175130" y="670422"/>
                </a:lnTo>
                <a:lnTo>
                  <a:pt x="0" y="670422"/>
                </a:lnTo>
                <a:lnTo>
                  <a:pt x="0" y="0"/>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72;p15"/>
          <p:cNvSpPr/>
          <p:nvPr/>
        </p:nvSpPr>
        <p:spPr>
          <a:xfrm>
            <a:off x="834753" y="158672"/>
            <a:ext cx="361950" cy="502920"/>
          </a:xfrm>
          <a:custGeom>
            <a:avLst/>
            <a:gdLst/>
            <a:ahLst/>
            <a:cxnLst/>
            <a:rect l="l" t="t" r="r" b="b"/>
            <a:pathLst>
              <a:path w="482600" h="670560" extrusionOk="0">
                <a:moveTo>
                  <a:pt x="274160" y="0"/>
                </a:moveTo>
                <a:lnTo>
                  <a:pt x="0" y="0"/>
                </a:lnTo>
                <a:lnTo>
                  <a:pt x="0" y="670422"/>
                </a:lnTo>
                <a:lnTo>
                  <a:pt x="175130" y="670422"/>
                </a:lnTo>
                <a:lnTo>
                  <a:pt x="175130" y="402074"/>
                </a:lnTo>
                <a:lnTo>
                  <a:pt x="439912" y="402074"/>
                </a:lnTo>
                <a:lnTo>
                  <a:pt x="439609" y="400975"/>
                </a:lnTo>
                <a:lnTo>
                  <a:pt x="419198" y="370397"/>
                </a:lnTo>
                <a:lnTo>
                  <a:pt x="387777" y="349866"/>
                </a:lnTo>
                <a:lnTo>
                  <a:pt x="343702" y="339907"/>
                </a:lnTo>
                <a:lnTo>
                  <a:pt x="343702" y="338034"/>
                </a:lnTo>
                <a:lnTo>
                  <a:pt x="386455" y="325329"/>
                </a:lnTo>
                <a:lnTo>
                  <a:pt x="418821" y="302308"/>
                </a:lnTo>
                <a:lnTo>
                  <a:pt x="431660" y="283676"/>
                </a:lnTo>
                <a:lnTo>
                  <a:pt x="175130" y="283676"/>
                </a:lnTo>
                <a:lnTo>
                  <a:pt x="175130" y="125933"/>
                </a:lnTo>
                <a:lnTo>
                  <a:pt x="453209" y="125933"/>
                </a:lnTo>
                <a:lnTo>
                  <a:pt x="440576" y="86326"/>
                </a:lnTo>
                <a:lnTo>
                  <a:pt x="416592" y="50539"/>
                </a:lnTo>
                <a:lnTo>
                  <a:pt x="381458" y="23342"/>
                </a:lnTo>
                <a:lnTo>
                  <a:pt x="334280" y="6055"/>
                </a:lnTo>
                <a:lnTo>
                  <a:pt x="274160" y="0"/>
                </a:lnTo>
                <a:close/>
              </a:path>
              <a:path w="482600" h="670560" extrusionOk="0">
                <a:moveTo>
                  <a:pt x="439912" y="402074"/>
                </a:moveTo>
                <a:lnTo>
                  <a:pt x="221491" y="402074"/>
                </a:lnTo>
                <a:lnTo>
                  <a:pt x="248301" y="406335"/>
                </a:lnTo>
                <a:lnTo>
                  <a:pt x="266031" y="421403"/>
                </a:lnTo>
                <a:lnTo>
                  <a:pt x="275827" y="450704"/>
                </a:lnTo>
                <a:lnTo>
                  <a:pt x="278838" y="497667"/>
                </a:lnTo>
                <a:lnTo>
                  <a:pt x="278884" y="547653"/>
                </a:lnTo>
                <a:lnTo>
                  <a:pt x="279102" y="569735"/>
                </a:lnTo>
                <a:lnTo>
                  <a:pt x="280952" y="603884"/>
                </a:lnTo>
                <a:lnTo>
                  <a:pt x="285974" y="639438"/>
                </a:lnTo>
                <a:lnTo>
                  <a:pt x="295754" y="670422"/>
                </a:lnTo>
                <a:lnTo>
                  <a:pt x="482161" y="670422"/>
                </a:lnTo>
                <a:lnTo>
                  <a:pt x="482161" y="661051"/>
                </a:lnTo>
                <a:lnTo>
                  <a:pt x="474981" y="656514"/>
                </a:lnTo>
                <a:lnTo>
                  <a:pt x="469829" y="651448"/>
                </a:lnTo>
                <a:lnTo>
                  <a:pt x="455028" y="602127"/>
                </a:lnTo>
                <a:lnTo>
                  <a:pt x="453968" y="490169"/>
                </a:lnTo>
                <a:lnTo>
                  <a:pt x="450652" y="441074"/>
                </a:lnTo>
                <a:lnTo>
                  <a:pt x="439912" y="402074"/>
                </a:lnTo>
                <a:close/>
              </a:path>
              <a:path w="482600" h="670560" extrusionOk="0">
                <a:moveTo>
                  <a:pt x="453209" y="125933"/>
                </a:moveTo>
                <a:lnTo>
                  <a:pt x="208961" y="125933"/>
                </a:lnTo>
                <a:lnTo>
                  <a:pt x="242960" y="130443"/>
                </a:lnTo>
                <a:lnTo>
                  <a:pt x="266120" y="144469"/>
                </a:lnTo>
                <a:lnTo>
                  <a:pt x="279349" y="168751"/>
                </a:lnTo>
                <a:lnTo>
                  <a:pt x="283558" y="204032"/>
                </a:lnTo>
                <a:lnTo>
                  <a:pt x="279100" y="236639"/>
                </a:lnTo>
                <a:lnTo>
                  <a:pt x="265535" y="261776"/>
                </a:lnTo>
                <a:lnTo>
                  <a:pt x="242572" y="277953"/>
                </a:lnTo>
                <a:lnTo>
                  <a:pt x="209922" y="283676"/>
                </a:lnTo>
                <a:lnTo>
                  <a:pt x="431660" y="283676"/>
                </a:lnTo>
                <a:lnTo>
                  <a:pt x="441309" y="269674"/>
                </a:lnTo>
                <a:lnTo>
                  <a:pt x="454428" y="228132"/>
                </a:lnTo>
                <a:lnTo>
                  <a:pt x="458688" y="178388"/>
                </a:lnTo>
                <a:lnTo>
                  <a:pt x="454309" y="129383"/>
                </a:lnTo>
                <a:lnTo>
                  <a:pt x="453209" y="125933"/>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73;p15"/>
          <p:cNvSpPr/>
          <p:nvPr/>
        </p:nvSpPr>
        <p:spPr>
          <a:xfrm>
            <a:off x="1225288" y="149086"/>
            <a:ext cx="347185" cy="522922"/>
          </a:xfrm>
          <a:custGeom>
            <a:avLst/>
            <a:gdLst/>
            <a:ahLst/>
            <a:cxnLst/>
            <a:rect l="l" t="t" r="r" b="b"/>
            <a:pathLst>
              <a:path w="462914" h="697230" extrusionOk="0">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w="462914" h="697230" extrusionOk="0">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w="462914" h="697230" extrusionOk="0">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74;p15"/>
          <p:cNvSpPr/>
          <p:nvPr/>
        </p:nvSpPr>
        <p:spPr>
          <a:xfrm>
            <a:off x="1604545" y="149086"/>
            <a:ext cx="360521" cy="522446"/>
          </a:xfrm>
          <a:custGeom>
            <a:avLst/>
            <a:gdLst/>
            <a:ahLst/>
            <a:cxnLst/>
            <a:rect l="l" t="t" r="r" b="b"/>
            <a:pathLst>
              <a:path w="480694" h="696594" extrusionOk="0">
                <a:moveTo>
                  <a:pt x="240328" y="0"/>
                </a:moveTo>
                <a:lnTo>
                  <a:pt x="194401" y="2458"/>
                </a:lnTo>
                <a:lnTo>
                  <a:pt x="154048" y="9999"/>
                </a:lnTo>
                <a:lnTo>
                  <a:pt x="89056" y="41335"/>
                </a:lnTo>
                <a:lnTo>
                  <a:pt x="43328" y="96014"/>
                </a:lnTo>
                <a:lnTo>
                  <a:pt x="27055" y="132734"/>
                </a:lnTo>
                <a:lnTo>
                  <a:pt x="14839" y="176042"/>
                </a:lnTo>
                <a:lnTo>
                  <a:pt x="6426" y="226188"/>
                </a:lnTo>
                <a:lnTo>
                  <a:pt x="1564" y="283424"/>
                </a:lnTo>
                <a:lnTo>
                  <a:pt x="0" y="348000"/>
                </a:lnTo>
                <a:lnTo>
                  <a:pt x="1564" y="412655"/>
                </a:lnTo>
                <a:lnTo>
                  <a:pt x="6426" y="469956"/>
                </a:lnTo>
                <a:lnTo>
                  <a:pt x="14839" y="520155"/>
                </a:lnTo>
                <a:lnTo>
                  <a:pt x="27055" y="563504"/>
                </a:lnTo>
                <a:lnTo>
                  <a:pt x="43328" y="600255"/>
                </a:lnTo>
                <a:lnTo>
                  <a:pt x="89056" y="654972"/>
                </a:lnTo>
                <a:lnTo>
                  <a:pt x="154048" y="686323"/>
                </a:lnTo>
                <a:lnTo>
                  <a:pt x="194401" y="693867"/>
                </a:lnTo>
                <a:lnTo>
                  <a:pt x="240328" y="696325"/>
                </a:lnTo>
                <a:lnTo>
                  <a:pt x="286238" y="693867"/>
                </a:lnTo>
                <a:lnTo>
                  <a:pt x="326560" y="686323"/>
                </a:lnTo>
                <a:lnTo>
                  <a:pt x="391469" y="654972"/>
                </a:lnTo>
                <a:lnTo>
                  <a:pt x="437101" y="600255"/>
                </a:lnTo>
                <a:lnTo>
                  <a:pt x="446822" y="578239"/>
                </a:lnTo>
                <a:lnTo>
                  <a:pt x="240328" y="578239"/>
                </a:lnTo>
                <a:lnTo>
                  <a:pt x="217335" y="573767"/>
                </a:lnTo>
                <a:lnTo>
                  <a:pt x="190620" y="531067"/>
                </a:lnTo>
                <a:lnTo>
                  <a:pt x="184549" y="488222"/>
                </a:lnTo>
                <a:lnTo>
                  <a:pt x="181768" y="427969"/>
                </a:lnTo>
                <a:lnTo>
                  <a:pt x="181102" y="348000"/>
                </a:lnTo>
                <a:lnTo>
                  <a:pt x="181768" y="268056"/>
                </a:lnTo>
                <a:lnTo>
                  <a:pt x="184549" y="207860"/>
                </a:lnTo>
                <a:lnTo>
                  <a:pt x="190620" y="165088"/>
                </a:lnTo>
                <a:lnTo>
                  <a:pt x="217335" y="122514"/>
                </a:lnTo>
                <a:lnTo>
                  <a:pt x="240328" y="118065"/>
                </a:lnTo>
                <a:lnTo>
                  <a:pt x="446846" y="118065"/>
                </a:lnTo>
                <a:lnTo>
                  <a:pt x="437101" y="96014"/>
                </a:lnTo>
                <a:lnTo>
                  <a:pt x="391469" y="41335"/>
                </a:lnTo>
                <a:lnTo>
                  <a:pt x="326560" y="9999"/>
                </a:lnTo>
                <a:lnTo>
                  <a:pt x="286238" y="2458"/>
                </a:lnTo>
                <a:lnTo>
                  <a:pt x="240328" y="0"/>
                </a:lnTo>
                <a:close/>
              </a:path>
              <a:path w="480694" h="696594" extrusionOk="0">
                <a:moveTo>
                  <a:pt x="446846" y="118065"/>
                </a:moveTo>
                <a:lnTo>
                  <a:pt x="240328" y="118065"/>
                </a:lnTo>
                <a:lnTo>
                  <a:pt x="263305" y="122514"/>
                </a:lnTo>
                <a:lnTo>
                  <a:pt x="279471" y="137414"/>
                </a:lnTo>
                <a:lnTo>
                  <a:pt x="290000" y="165088"/>
                </a:lnTo>
                <a:lnTo>
                  <a:pt x="296068" y="207860"/>
                </a:lnTo>
                <a:lnTo>
                  <a:pt x="298847" y="268056"/>
                </a:lnTo>
                <a:lnTo>
                  <a:pt x="299513" y="348000"/>
                </a:lnTo>
                <a:lnTo>
                  <a:pt x="298847" y="427969"/>
                </a:lnTo>
                <a:lnTo>
                  <a:pt x="296068" y="488222"/>
                </a:lnTo>
                <a:lnTo>
                  <a:pt x="290000" y="531067"/>
                </a:lnTo>
                <a:lnTo>
                  <a:pt x="263305" y="573767"/>
                </a:lnTo>
                <a:lnTo>
                  <a:pt x="240328" y="578239"/>
                </a:lnTo>
                <a:lnTo>
                  <a:pt x="446822" y="578239"/>
                </a:lnTo>
                <a:lnTo>
                  <a:pt x="465504" y="520155"/>
                </a:lnTo>
                <a:lnTo>
                  <a:pt x="473884" y="469956"/>
                </a:lnTo>
                <a:lnTo>
                  <a:pt x="478725" y="412655"/>
                </a:lnTo>
                <a:lnTo>
                  <a:pt x="480281" y="348000"/>
                </a:lnTo>
                <a:lnTo>
                  <a:pt x="478725" y="283424"/>
                </a:lnTo>
                <a:lnTo>
                  <a:pt x="473884" y="226188"/>
                </a:lnTo>
                <a:lnTo>
                  <a:pt x="465504" y="176042"/>
                </a:lnTo>
                <a:lnTo>
                  <a:pt x="453328" y="132734"/>
                </a:lnTo>
                <a:lnTo>
                  <a:pt x="446846"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75;p15"/>
          <p:cNvSpPr/>
          <p:nvPr/>
        </p:nvSpPr>
        <p:spPr>
          <a:xfrm>
            <a:off x="0" y="1042988"/>
            <a:ext cx="9144000" cy="4100513"/>
          </a:xfrm>
          <a:custGeom>
            <a:avLst/>
            <a:gdLst/>
            <a:ahLst/>
            <a:cxnLst/>
            <a:rect l="l" t="t" r="r" b="b"/>
            <a:pathLst>
              <a:path w="12192000" h="5467350" extrusionOk="0">
                <a:moveTo>
                  <a:pt x="0" y="5467350"/>
                </a:moveTo>
                <a:lnTo>
                  <a:pt x="12192000" y="5467350"/>
                </a:lnTo>
                <a:lnTo>
                  <a:pt x="12192000" y="0"/>
                </a:lnTo>
                <a:lnTo>
                  <a:pt x="0" y="0"/>
                </a:lnTo>
                <a:lnTo>
                  <a:pt x="0" y="5467350"/>
                </a:lnTo>
                <a:close/>
              </a:path>
            </a:pathLst>
          </a:custGeom>
          <a:solidFill>
            <a:srgbClr val="FCF7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76;p15"/>
          <p:cNvSpPr txBox="1">
            <a:spLocks noGrp="1"/>
          </p:cNvSpPr>
          <p:nvPr>
            <p:ph type="title"/>
          </p:nvPr>
        </p:nvSpPr>
        <p:spPr>
          <a:xfrm>
            <a:off x="3831075" y="67200"/>
            <a:ext cx="5313000" cy="857400"/>
          </a:xfrm>
          <a:prstGeom prst="rect">
            <a:avLst/>
          </a:prstGeom>
          <a:noFill/>
          <a:ln>
            <a:noFill/>
          </a:ln>
        </p:spPr>
        <p:txBody>
          <a:bodyPr spcFirstLastPara="1" wrap="square" lIns="0" tIns="12375" rIns="0" bIns="0" anchor="t" anchorCtr="0">
            <a:spAutoFit/>
          </a:bodyPr>
          <a:lstStyle/>
          <a:p>
            <a:pPr marL="12700" marR="0" lvl="0" indent="0" algn="l" rtl="0">
              <a:lnSpc>
                <a:spcPct val="99800"/>
              </a:lnSpc>
              <a:spcBef>
                <a:spcPts val="0"/>
              </a:spcBef>
              <a:spcAft>
                <a:spcPts val="0"/>
              </a:spcAft>
              <a:buNone/>
            </a:pPr>
            <a:r>
              <a:rPr lang="nl" sz="1100" b="0" i="1" u="sng">
                <a:solidFill>
                  <a:schemeClr val="hlink"/>
                </a:solidFill>
                <a:latin typeface="Arial"/>
                <a:ea typeface="Arial"/>
                <a:cs typeface="Arial"/>
                <a:sym typeface="Arial"/>
                <a:hlinkClick r:id="rId3"/>
              </a:rPr>
              <a:t>CIRCO </a:t>
            </a:r>
            <a:r>
              <a:rPr lang="nl" sz="1100" b="0" i="1">
                <a:latin typeface="Arial"/>
                <a:ea typeface="Arial"/>
                <a:cs typeface="Arial"/>
                <a:sym typeface="Arial"/>
              </a:rPr>
              <a:t>versnelt de ontwikkeling naar een circulaire economie, met design als motor. Tijdens een Track ma</a:t>
            </a:r>
            <a:r>
              <a:rPr lang="nl" sz="1100" b="0" i="1"/>
              <a:t>ken deelnemers</a:t>
            </a:r>
            <a:r>
              <a:rPr lang="nl" sz="1100" b="0" i="1">
                <a:latin typeface="Arial"/>
                <a:ea typeface="Arial"/>
                <a:cs typeface="Arial"/>
                <a:sym typeface="Arial"/>
              </a:rPr>
              <a:t> uitgebreid kennis met de mogelijkheden van circulair ontwerpen en ondernemen voor </a:t>
            </a:r>
            <a:r>
              <a:rPr lang="nl" sz="1100" b="0" i="1"/>
              <a:t>hun </a:t>
            </a:r>
            <a:r>
              <a:rPr lang="nl" sz="1100" b="0" i="1">
                <a:latin typeface="Arial"/>
                <a:ea typeface="Arial"/>
                <a:cs typeface="Arial"/>
                <a:sym typeface="Arial"/>
              </a:rPr>
              <a:t>business.</a:t>
            </a:r>
            <a:r>
              <a:rPr lang="nl" sz="1100" b="0" i="1"/>
              <a:t> Deelnemers verkennen</a:t>
            </a:r>
            <a:r>
              <a:rPr lang="nl" sz="1100" b="0" i="1">
                <a:latin typeface="Arial"/>
                <a:ea typeface="Arial"/>
                <a:cs typeface="Arial"/>
                <a:sym typeface="Arial"/>
              </a:rPr>
              <a:t> kansen en zetten concrete eerste stappen in de ontwikkeling van nieuwe producten, diensten en businessmodellen.</a:t>
            </a:r>
            <a:endParaRPr sz="1100" i="1">
              <a:latin typeface="Arial"/>
              <a:ea typeface="Arial"/>
              <a:cs typeface="Arial"/>
              <a:sym typeface="Arial"/>
            </a:endParaRPr>
          </a:p>
        </p:txBody>
      </p:sp>
      <p:sp>
        <p:nvSpPr>
          <p:cNvPr id="77" name="Google Shape;77;p15"/>
          <p:cNvSpPr txBox="1"/>
          <p:nvPr/>
        </p:nvSpPr>
        <p:spPr>
          <a:xfrm>
            <a:off x="242639" y="1103475"/>
            <a:ext cx="5677500" cy="381900"/>
          </a:xfrm>
          <a:prstGeom prst="rect">
            <a:avLst/>
          </a:prstGeom>
          <a:noFill/>
          <a:ln>
            <a:noFill/>
          </a:ln>
        </p:spPr>
        <p:txBody>
          <a:bodyPr spcFirstLastPara="1" wrap="square" lIns="0" tIns="12375" rIns="0" bIns="0" anchor="t" anchorCtr="0">
            <a:spAutoFit/>
          </a:bodyPr>
          <a:lstStyle/>
          <a:p>
            <a:pPr marL="12700" marR="0" lvl="0" indent="0" algn="l" rtl="0">
              <a:lnSpc>
                <a:spcPct val="100000"/>
              </a:lnSpc>
              <a:spcBef>
                <a:spcPts val="0"/>
              </a:spcBef>
              <a:spcAft>
                <a:spcPts val="0"/>
              </a:spcAft>
              <a:buNone/>
            </a:pPr>
            <a:r>
              <a:rPr lang="nl" sz="2400" b="1">
                <a:solidFill>
                  <a:schemeClr val="dk1"/>
                </a:solidFill>
                <a:latin typeface="Arial"/>
                <a:ea typeface="Arial"/>
                <a:cs typeface="Arial"/>
                <a:sym typeface="Arial"/>
              </a:rPr>
              <a:t>Waarom bedrijven meedoen?</a:t>
            </a:r>
            <a:endParaRPr sz="2400">
              <a:solidFill>
                <a:schemeClr val="dk1"/>
              </a:solidFill>
              <a:latin typeface="Arial"/>
              <a:ea typeface="Arial"/>
              <a:cs typeface="Arial"/>
              <a:sym typeface="Arial"/>
            </a:endParaRPr>
          </a:p>
        </p:txBody>
      </p:sp>
      <p:sp>
        <p:nvSpPr>
          <p:cNvPr id="78" name="Google Shape;78;p15"/>
          <p:cNvSpPr/>
          <p:nvPr/>
        </p:nvSpPr>
        <p:spPr>
          <a:xfrm>
            <a:off x="1904484" y="1495160"/>
            <a:ext cx="1308734" cy="41910"/>
          </a:xfrm>
          <a:custGeom>
            <a:avLst/>
            <a:gdLst/>
            <a:ahLst/>
            <a:cxnLst/>
            <a:rect l="l" t="t" r="r" b="b"/>
            <a:pathLst>
              <a:path w="1744979" h="55880" extrusionOk="0">
                <a:moveTo>
                  <a:pt x="1736613" y="24961"/>
                </a:moveTo>
                <a:lnTo>
                  <a:pt x="987380" y="24961"/>
                </a:lnTo>
                <a:lnTo>
                  <a:pt x="967970" y="28348"/>
                </a:lnTo>
                <a:lnTo>
                  <a:pt x="913416" y="35425"/>
                </a:lnTo>
                <a:lnTo>
                  <a:pt x="893559" y="39305"/>
                </a:lnTo>
                <a:lnTo>
                  <a:pt x="905864" y="40258"/>
                </a:lnTo>
                <a:lnTo>
                  <a:pt x="914527" y="42219"/>
                </a:lnTo>
                <a:lnTo>
                  <a:pt x="919813" y="45861"/>
                </a:lnTo>
                <a:lnTo>
                  <a:pt x="921990" y="51856"/>
                </a:lnTo>
                <a:lnTo>
                  <a:pt x="922937" y="53649"/>
                </a:lnTo>
                <a:lnTo>
                  <a:pt x="925780" y="53649"/>
                </a:lnTo>
                <a:lnTo>
                  <a:pt x="928623" y="54546"/>
                </a:lnTo>
                <a:lnTo>
                  <a:pt x="936205" y="55442"/>
                </a:lnTo>
                <a:lnTo>
                  <a:pt x="943786" y="55442"/>
                </a:lnTo>
                <a:lnTo>
                  <a:pt x="951368" y="54546"/>
                </a:lnTo>
                <a:lnTo>
                  <a:pt x="967005" y="52921"/>
                </a:lnTo>
                <a:lnTo>
                  <a:pt x="1013915" y="47374"/>
                </a:lnTo>
                <a:lnTo>
                  <a:pt x="1089374" y="42331"/>
                </a:lnTo>
                <a:lnTo>
                  <a:pt x="1165544" y="39305"/>
                </a:lnTo>
                <a:lnTo>
                  <a:pt x="1270003" y="37288"/>
                </a:lnTo>
                <a:lnTo>
                  <a:pt x="1387802" y="37288"/>
                </a:lnTo>
                <a:lnTo>
                  <a:pt x="1398562" y="37134"/>
                </a:lnTo>
                <a:lnTo>
                  <a:pt x="1542998" y="37134"/>
                </a:lnTo>
                <a:lnTo>
                  <a:pt x="1615504" y="35999"/>
                </a:lnTo>
                <a:lnTo>
                  <a:pt x="1661130" y="34823"/>
                </a:lnTo>
                <a:lnTo>
                  <a:pt x="1673241" y="34178"/>
                </a:lnTo>
                <a:lnTo>
                  <a:pt x="1685328" y="33702"/>
                </a:lnTo>
                <a:lnTo>
                  <a:pt x="1697415" y="33562"/>
                </a:lnTo>
                <a:lnTo>
                  <a:pt x="1722201" y="33562"/>
                </a:lnTo>
                <a:lnTo>
                  <a:pt x="1723677" y="32133"/>
                </a:lnTo>
                <a:lnTo>
                  <a:pt x="1733687" y="28337"/>
                </a:lnTo>
                <a:lnTo>
                  <a:pt x="1736875" y="27081"/>
                </a:lnTo>
                <a:lnTo>
                  <a:pt x="1736613" y="24961"/>
                </a:lnTo>
                <a:close/>
              </a:path>
              <a:path w="1744979" h="55880" extrusionOk="0">
                <a:moveTo>
                  <a:pt x="8736" y="11150"/>
                </a:moveTo>
                <a:lnTo>
                  <a:pt x="1436" y="12634"/>
                </a:lnTo>
                <a:lnTo>
                  <a:pt x="0" y="15800"/>
                </a:lnTo>
                <a:lnTo>
                  <a:pt x="2739" y="20479"/>
                </a:lnTo>
                <a:lnTo>
                  <a:pt x="9772" y="28953"/>
                </a:lnTo>
                <a:lnTo>
                  <a:pt x="18494" y="34487"/>
                </a:lnTo>
                <a:lnTo>
                  <a:pt x="31658" y="37498"/>
                </a:lnTo>
                <a:lnTo>
                  <a:pt x="52018" y="38409"/>
                </a:lnTo>
                <a:lnTo>
                  <a:pt x="76895" y="38101"/>
                </a:lnTo>
                <a:lnTo>
                  <a:pt x="101772" y="37288"/>
                </a:lnTo>
                <a:lnTo>
                  <a:pt x="151525" y="34823"/>
                </a:lnTo>
                <a:lnTo>
                  <a:pt x="296520" y="29444"/>
                </a:lnTo>
                <a:lnTo>
                  <a:pt x="932626" y="26754"/>
                </a:lnTo>
                <a:lnTo>
                  <a:pt x="987380" y="24961"/>
                </a:lnTo>
                <a:lnTo>
                  <a:pt x="1736613" y="24961"/>
                </a:lnTo>
                <a:lnTo>
                  <a:pt x="1736060" y="20479"/>
                </a:lnTo>
                <a:lnTo>
                  <a:pt x="1736060" y="18686"/>
                </a:lnTo>
                <a:lnTo>
                  <a:pt x="1736945" y="15100"/>
                </a:lnTo>
                <a:lnTo>
                  <a:pt x="1736060" y="14203"/>
                </a:lnTo>
                <a:lnTo>
                  <a:pt x="1732276" y="11878"/>
                </a:lnTo>
                <a:lnTo>
                  <a:pt x="41209" y="11878"/>
                </a:lnTo>
                <a:lnTo>
                  <a:pt x="8736" y="11150"/>
                </a:lnTo>
                <a:close/>
              </a:path>
              <a:path w="1744979" h="55880" extrusionOk="0">
                <a:moveTo>
                  <a:pt x="1387802" y="37288"/>
                </a:moveTo>
                <a:lnTo>
                  <a:pt x="1270003" y="37288"/>
                </a:lnTo>
                <a:lnTo>
                  <a:pt x="1338477" y="37848"/>
                </a:lnTo>
                <a:lnTo>
                  <a:pt x="1355231" y="37890"/>
                </a:lnTo>
                <a:lnTo>
                  <a:pt x="1387802" y="37288"/>
                </a:lnTo>
                <a:close/>
              </a:path>
              <a:path w="1744979" h="55880" extrusionOk="0">
                <a:moveTo>
                  <a:pt x="1542998" y="37134"/>
                </a:moveTo>
                <a:lnTo>
                  <a:pt x="1398562" y="37134"/>
                </a:lnTo>
                <a:lnTo>
                  <a:pt x="1478291" y="37512"/>
                </a:lnTo>
                <a:lnTo>
                  <a:pt x="1542998" y="37134"/>
                </a:lnTo>
                <a:close/>
              </a:path>
              <a:path w="1744979" h="55880" extrusionOk="0">
                <a:moveTo>
                  <a:pt x="1722201" y="33562"/>
                </a:moveTo>
                <a:lnTo>
                  <a:pt x="1697415" y="33562"/>
                </a:lnTo>
                <a:lnTo>
                  <a:pt x="1709525" y="33926"/>
                </a:lnTo>
                <a:lnTo>
                  <a:pt x="1720898" y="34823"/>
                </a:lnTo>
                <a:lnTo>
                  <a:pt x="1722201" y="33562"/>
                </a:lnTo>
                <a:close/>
              </a:path>
              <a:path w="1744979" h="55880" extrusionOk="0">
                <a:moveTo>
                  <a:pt x="1744526" y="24065"/>
                </a:moveTo>
                <a:lnTo>
                  <a:pt x="1736875" y="27081"/>
                </a:lnTo>
                <a:lnTo>
                  <a:pt x="1736945" y="27651"/>
                </a:lnTo>
                <a:lnTo>
                  <a:pt x="1744526" y="24065"/>
                </a:lnTo>
                <a:close/>
              </a:path>
              <a:path w="1744979" h="55880" extrusionOk="0">
                <a:moveTo>
                  <a:pt x="932626" y="26754"/>
                </a:moveTo>
                <a:lnTo>
                  <a:pt x="915356" y="26754"/>
                </a:lnTo>
                <a:lnTo>
                  <a:pt x="929408" y="26852"/>
                </a:lnTo>
                <a:lnTo>
                  <a:pt x="932626" y="26754"/>
                </a:lnTo>
                <a:close/>
              </a:path>
              <a:path w="1744979" h="55880" extrusionOk="0">
                <a:moveTo>
                  <a:pt x="1017306" y="378"/>
                </a:moveTo>
                <a:lnTo>
                  <a:pt x="983574" y="630"/>
                </a:lnTo>
                <a:lnTo>
                  <a:pt x="363480" y="1933"/>
                </a:lnTo>
                <a:lnTo>
                  <a:pt x="332858" y="3165"/>
                </a:lnTo>
                <a:lnTo>
                  <a:pt x="317369" y="3445"/>
                </a:lnTo>
                <a:lnTo>
                  <a:pt x="295187" y="3599"/>
                </a:lnTo>
                <a:lnTo>
                  <a:pt x="272828" y="4006"/>
                </a:lnTo>
                <a:lnTo>
                  <a:pt x="124042" y="8936"/>
                </a:lnTo>
                <a:lnTo>
                  <a:pt x="108790" y="9567"/>
                </a:lnTo>
                <a:lnTo>
                  <a:pt x="93716" y="10617"/>
                </a:lnTo>
                <a:lnTo>
                  <a:pt x="58652" y="11738"/>
                </a:lnTo>
                <a:lnTo>
                  <a:pt x="41209" y="11878"/>
                </a:lnTo>
                <a:lnTo>
                  <a:pt x="1732276" y="11878"/>
                </a:lnTo>
                <a:lnTo>
                  <a:pt x="1729085" y="9917"/>
                </a:lnTo>
                <a:lnTo>
                  <a:pt x="1720060" y="7480"/>
                </a:lnTo>
                <a:lnTo>
                  <a:pt x="1710512" y="6465"/>
                </a:lnTo>
                <a:lnTo>
                  <a:pt x="1651868" y="6465"/>
                </a:lnTo>
                <a:lnTo>
                  <a:pt x="1557486" y="6006"/>
                </a:lnTo>
                <a:lnTo>
                  <a:pt x="1288343" y="1260"/>
                </a:lnTo>
                <a:lnTo>
                  <a:pt x="1232273" y="1148"/>
                </a:lnTo>
                <a:lnTo>
                  <a:pt x="1204399" y="756"/>
                </a:lnTo>
                <a:lnTo>
                  <a:pt x="1033816" y="756"/>
                </a:lnTo>
                <a:lnTo>
                  <a:pt x="1017306" y="378"/>
                </a:lnTo>
                <a:close/>
              </a:path>
              <a:path w="1744979" h="55880" extrusionOk="0">
                <a:moveTo>
                  <a:pt x="1699038" y="6135"/>
                </a:moveTo>
                <a:lnTo>
                  <a:pt x="1651868" y="6465"/>
                </a:lnTo>
                <a:lnTo>
                  <a:pt x="1710512" y="6465"/>
                </a:lnTo>
                <a:lnTo>
                  <a:pt x="1709780" y="6387"/>
                </a:lnTo>
                <a:lnTo>
                  <a:pt x="1699038" y="6135"/>
                </a:lnTo>
                <a:close/>
              </a:path>
              <a:path w="1744979" h="55880" extrusionOk="0">
                <a:moveTo>
                  <a:pt x="1161753" y="0"/>
                </a:moveTo>
                <a:lnTo>
                  <a:pt x="1033816" y="756"/>
                </a:lnTo>
                <a:lnTo>
                  <a:pt x="1204399" y="756"/>
                </a:lnTo>
                <a:lnTo>
                  <a:pt x="1161753" y="0"/>
                </a:lnTo>
                <a:close/>
              </a:path>
            </a:pathLst>
          </a:custGeom>
          <a:solidFill>
            <a:srgbClr val="221F1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79;p15"/>
          <p:cNvSpPr/>
          <p:nvPr/>
        </p:nvSpPr>
        <p:spPr>
          <a:xfrm>
            <a:off x="1904484" y="1495160"/>
            <a:ext cx="1308734" cy="41910"/>
          </a:xfrm>
          <a:custGeom>
            <a:avLst/>
            <a:gdLst/>
            <a:ahLst/>
            <a:cxnLst/>
            <a:rect l="l" t="t" r="r" b="b"/>
            <a:pathLst>
              <a:path w="1744979" h="55880" extrusionOk="0">
                <a:moveTo>
                  <a:pt x="1736613" y="24961"/>
                </a:moveTo>
                <a:lnTo>
                  <a:pt x="987380" y="24961"/>
                </a:lnTo>
                <a:lnTo>
                  <a:pt x="967970" y="28348"/>
                </a:lnTo>
                <a:lnTo>
                  <a:pt x="913416" y="35425"/>
                </a:lnTo>
                <a:lnTo>
                  <a:pt x="893559" y="39305"/>
                </a:lnTo>
                <a:lnTo>
                  <a:pt x="905864" y="40258"/>
                </a:lnTo>
                <a:lnTo>
                  <a:pt x="914527" y="42219"/>
                </a:lnTo>
                <a:lnTo>
                  <a:pt x="919813" y="45861"/>
                </a:lnTo>
                <a:lnTo>
                  <a:pt x="921990" y="51856"/>
                </a:lnTo>
                <a:lnTo>
                  <a:pt x="922937" y="53649"/>
                </a:lnTo>
                <a:lnTo>
                  <a:pt x="925780" y="53649"/>
                </a:lnTo>
                <a:lnTo>
                  <a:pt x="928624" y="54546"/>
                </a:lnTo>
                <a:lnTo>
                  <a:pt x="936205" y="55442"/>
                </a:lnTo>
                <a:lnTo>
                  <a:pt x="943786" y="55442"/>
                </a:lnTo>
                <a:lnTo>
                  <a:pt x="951368" y="54546"/>
                </a:lnTo>
                <a:lnTo>
                  <a:pt x="967005" y="52921"/>
                </a:lnTo>
                <a:lnTo>
                  <a:pt x="1013915" y="47374"/>
                </a:lnTo>
                <a:lnTo>
                  <a:pt x="1089374" y="42331"/>
                </a:lnTo>
                <a:lnTo>
                  <a:pt x="1165544" y="39305"/>
                </a:lnTo>
                <a:lnTo>
                  <a:pt x="1270003" y="37288"/>
                </a:lnTo>
                <a:lnTo>
                  <a:pt x="1387802" y="37288"/>
                </a:lnTo>
                <a:lnTo>
                  <a:pt x="1398562" y="37134"/>
                </a:lnTo>
                <a:lnTo>
                  <a:pt x="1542998" y="37134"/>
                </a:lnTo>
                <a:lnTo>
                  <a:pt x="1615504" y="35999"/>
                </a:lnTo>
                <a:lnTo>
                  <a:pt x="1661131" y="34823"/>
                </a:lnTo>
                <a:lnTo>
                  <a:pt x="1673241" y="34178"/>
                </a:lnTo>
                <a:lnTo>
                  <a:pt x="1685328" y="33702"/>
                </a:lnTo>
                <a:lnTo>
                  <a:pt x="1697415" y="33562"/>
                </a:lnTo>
                <a:lnTo>
                  <a:pt x="1722201" y="33562"/>
                </a:lnTo>
                <a:lnTo>
                  <a:pt x="1723677" y="32133"/>
                </a:lnTo>
                <a:lnTo>
                  <a:pt x="1733687" y="28337"/>
                </a:lnTo>
                <a:lnTo>
                  <a:pt x="1736875" y="27081"/>
                </a:lnTo>
                <a:lnTo>
                  <a:pt x="1736613" y="24961"/>
                </a:lnTo>
                <a:close/>
              </a:path>
              <a:path w="1744979" h="55880" extrusionOk="0">
                <a:moveTo>
                  <a:pt x="8736" y="11150"/>
                </a:moveTo>
                <a:lnTo>
                  <a:pt x="1436" y="12634"/>
                </a:lnTo>
                <a:lnTo>
                  <a:pt x="0" y="15800"/>
                </a:lnTo>
                <a:lnTo>
                  <a:pt x="2739" y="20479"/>
                </a:lnTo>
                <a:lnTo>
                  <a:pt x="9772" y="28953"/>
                </a:lnTo>
                <a:lnTo>
                  <a:pt x="18494" y="34487"/>
                </a:lnTo>
                <a:lnTo>
                  <a:pt x="31658" y="37498"/>
                </a:lnTo>
                <a:lnTo>
                  <a:pt x="52018" y="38409"/>
                </a:lnTo>
                <a:lnTo>
                  <a:pt x="76895" y="38101"/>
                </a:lnTo>
                <a:lnTo>
                  <a:pt x="101772" y="37288"/>
                </a:lnTo>
                <a:lnTo>
                  <a:pt x="151525" y="34823"/>
                </a:lnTo>
                <a:lnTo>
                  <a:pt x="296520" y="29444"/>
                </a:lnTo>
                <a:lnTo>
                  <a:pt x="932626" y="26754"/>
                </a:lnTo>
                <a:lnTo>
                  <a:pt x="987380" y="24961"/>
                </a:lnTo>
                <a:lnTo>
                  <a:pt x="1736613" y="24961"/>
                </a:lnTo>
                <a:lnTo>
                  <a:pt x="1736061" y="20479"/>
                </a:lnTo>
                <a:lnTo>
                  <a:pt x="1736061" y="18686"/>
                </a:lnTo>
                <a:lnTo>
                  <a:pt x="1736945" y="15100"/>
                </a:lnTo>
                <a:lnTo>
                  <a:pt x="1736060" y="14203"/>
                </a:lnTo>
                <a:lnTo>
                  <a:pt x="1732276" y="11878"/>
                </a:lnTo>
                <a:lnTo>
                  <a:pt x="41209" y="11878"/>
                </a:lnTo>
                <a:lnTo>
                  <a:pt x="8736" y="11150"/>
                </a:lnTo>
                <a:close/>
              </a:path>
              <a:path w="1744979" h="55880" extrusionOk="0">
                <a:moveTo>
                  <a:pt x="1387802" y="37288"/>
                </a:moveTo>
                <a:lnTo>
                  <a:pt x="1270003" y="37288"/>
                </a:lnTo>
                <a:lnTo>
                  <a:pt x="1355231" y="37890"/>
                </a:lnTo>
                <a:lnTo>
                  <a:pt x="1387802" y="37288"/>
                </a:lnTo>
                <a:close/>
              </a:path>
              <a:path w="1744979" h="55880" extrusionOk="0">
                <a:moveTo>
                  <a:pt x="1542998" y="37134"/>
                </a:moveTo>
                <a:lnTo>
                  <a:pt x="1398562" y="37134"/>
                </a:lnTo>
                <a:lnTo>
                  <a:pt x="1478291" y="37512"/>
                </a:lnTo>
                <a:lnTo>
                  <a:pt x="1542998" y="37134"/>
                </a:lnTo>
                <a:close/>
              </a:path>
              <a:path w="1744979" h="55880" extrusionOk="0">
                <a:moveTo>
                  <a:pt x="1722201" y="33562"/>
                </a:moveTo>
                <a:lnTo>
                  <a:pt x="1697415" y="33562"/>
                </a:lnTo>
                <a:lnTo>
                  <a:pt x="1709525" y="33926"/>
                </a:lnTo>
                <a:lnTo>
                  <a:pt x="1720898" y="34823"/>
                </a:lnTo>
                <a:lnTo>
                  <a:pt x="1722201" y="33562"/>
                </a:lnTo>
                <a:close/>
              </a:path>
              <a:path w="1744979" h="55880" extrusionOk="0">
                <a:moveTo>
                  <a:pt x="1744526" y="24065"/>
                </a:moveTo>
                <a:lnTo>
                  <a:pt x="1736875" y="27081"/>
                </a:lnTo>
                <a:lnTo>
                  <a:pt x="1736945" y="27651"/>
                </a:lnTo>
                <a:lnTo>
                  <a:pt x="1744526" y="24065"/>
                </a:lnTo>
                <a:close/>
              </a:path>
              <a:path w="1744979" h="55880" extrusionOk="0">
                <a:moveTo>
                  <a:pt x="932626" y="26754"/>
                </a:moveTo>
                <a:lnTo>
                  <a:pt x="921872" y="26800"/>
                </a:lnTo>
                <a:lnTo>
                  <a:pt x="929408" y="26852"/>
                </a:lnTo>
                <a:lnTo>
                  <a:pt x="932626" y="26754"/>
                </a:lnTo>
                <a:close/>
              </a:path>
              <a:path w="1744979" h="55880" extrusionOk="0">
                <a:moveTo>
                  <a:pt x="932626" y="26754"/>
                </a:moveTo>
                <a:lnTo>
                  <a:pt x="915356" y="26754"/>
                </a:lnTo>
                <a:lnTo>
                  <a:pt x="921872" y="26800"/>
                </a:lnTo>
                <a:lnTo>
                  <a:pt x="932626" y="26754"/>
                </a:lnTo>
                <a:close/>
              </a:path>
              <a:path w="1744979" h="55880" extrusionOk="0">
                <a:moveTo>
                  <a:pt x="1017306" y="378"/>
                </a:moveTo>
                <a:lnTo>
                  <a:pt x="363480" y="1933"/>
                </a:lnTo>
                <a:lnTo>
                  <a:pt x="332858" y="3165"/>
                </a:lnTo>
                <a:lnTo>
                  <a:pt x="317369" y="3445"/>
                </a:lnTo>
                <a:lnTo>
                  <a:pt x="295187" y="3599"/>
                </a:lnTo>
                <a:lnTo>
                  <a:pt x="272828" y="4006"/>
                </a:lnTo>
                <a:lnTo>
                  <a:pt x="108790" y="9567"/>
                </a:lnTo>
                <a:lnTo>
                  <a:pt x="93716" y="10617"/>
                </a:lnTo>
                <a:lnTo>
                  <a:pt x="58652" y="11738"/>
                </a:lnTo>
                <a:lnTo>
                  <a:pt x="41209" y="11878"/>
                </a:lnTo>
                <a:lnTo>
                  <a:pt x="1732276" y="11878"/>
                </a:lnTo>
                <a:lnTo>
                  <a:pt x="1729085" y="9917"/>
                </a:lnTo>
                <a:lnTo>
                  <a:pt x="1720060" y="7480"/>
                </a:lnTo>
                <a:lnTo>
                  <a:pt x="1710512" y="6465"/>
                </a:lnTo>
                <a:lnTo>
                  <a:pt x="1651868" y="6465"/>
                </a:lnTo>
                <a:lnTo>
                  <a:pt x="1557486" y="6006"/>
                </a:lnTo>
                <a:lnTo>
                  <a:pt x="1288343" y="1260"/>
                </a:lnTo>
                <a:lnTo>
                  <a:pt x="1232273" y="1148"/>
                </a:lnTo>
                <a:lnTo>
                  <a:pt x="1204399" y="756"/>
                </a:lnTo>
                <a:lnTo>
                  <a:pt x="1033816" y="756"/>
                </a:lnTo>
                <a:lnTo>
                  <a:pt x="1017306" y="378"/>
                </a:lnTo>
                <a:close/>
              </a:path>
              <a:path w="1744979" h="55880" extrusionOk="0">
                <a:moveTo>
                  <a:pt x="1699038" y="6135"/>
                </a:moveTo>
                <a:lnTo>
                  <a:pt x="1651868" y="6465"/>
                </a:lnTo>
                <a:lnTo>
                  <a:pt x="1710512" y="6465"/>
                </a:lnTo>
                <a:lnTo>
                  <a:pt x="1709780" y="6387"/>
                </a:lnTo>
                <a:lnTo>
                  <a:pt x="1699038" y="6135"/>
                </a:lnTo>
                <a:close/>
              </a:path>
              <a:path w="1744979" h="55880" extrusionOk="0">
                <a:moveTo>
                  <a:pt x="1161753" y="0"/>
                </a:moveTo>
                <a:lnTo>
                  <a:pt x="1033816" y="756"/>
                </a:lnTo>
                <a:lnTo>
                  <a:pt x="1204399" y="756"/>
                </a:lnTo>
                <a:lnTo>
                  <a:pt x="1161753" y="0"/>
                </a:lnTo>
                <a:close/>
              </a:path>
            </a:pathLst>
          </a:custGeom>
          <a:solidFill>
            <a:srgbClr val="221F1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80;p15"/>
          <p:cNvSpPr txBox="1"/>
          <p:nvPr/>
        </p:nvSpPr>
        <p:spPr>
          <a:xfrm>
            <a:off x="242653" y="1674287"/>
            <a:ext cx="2748000" cy="3396000"/>
          </a:xfrm>
          <a:prstGeom prst="rect">
            <a:avLst/>
          </a:prstGeom>
          <a:noFill/>
          <a:ln>
            <a:noFill/>
          </a:ln>
        </p:spPr>
        <p:txBody>
          <a:bodyPr spcFirstLastPara="1" wrap="square" lIns="0" tIns="9525" rIns="0" bIns="0" anchor="t" anchorCtr="0">
            <a:spAutoFit/>
          </a:bodyPr>
          <a:lstStyle/>
          <a:p>
            <a:pPr marL="342900" marR="0" lvl="0" indent="-234950" algn="l" rtl="0">
              <a:lnSpc>
                <a:spcPct val="100000"/>
              </a:lnSpc>
              <a:spcBef>
                <a:spcPts val="0"/>
              </a:spcBef>
              <a:spcAft>
                <a:spcPts val="0"/>
              </a:spcAft>
              <a:buClr>
                <a:schemeClr val="dk1"/>
              </a:buClr>
              <a:buSzPts val="1100"/>
              <a:buChar char="●"/>
            </a:pPr>
            <a:r>
              <a:rPr lang="nl" sz="1100">
                <a:solidFill>
                  <a:schemeClr val="dk1"/>
                </a:solidFill>
                <a:latin typeface="Arial"/>
                <a:ea typeface="Arial"/>
                <a:cs typeface="Arial"/>
                <a:sym typeface="Arial"/>
              </a:rPr>
              <a:t>Circulair ondernemen biedt nieuwe  businesskansen! </a:t>
            </a:r>
            <a:r>
              <a:rPr lang="nl" sz="1100">
                <a:solidFill>
                  <a:schemeClr val="dk1"/>
                </a:solidFill>
              </a:rPr>
              <a:t>Deelnemers vergroten hun</a:t>
            </a:r>
            <a:r>
              <a:rPr lang="nl" sz="1100">
                <a:solidFill>
                  <a:schemeClr val="dk1"/>
                </a:solidFill>
                <a:latin typeface="Arial"/>
                <a:ea typeface="Arial"/>
                <a:cs typeface="Arial"/>
                <a:sym typeface="Arial"/>
              </a:rPr>
              <a:t> concurrentiekracht en </a:t>
            </a:r>
            <a:r>
              <a:rPr lang="nl" sz="1100">
                <a:solidFill>
                  <a:schemeClr val="dk1"/>
                </a:solidFill>
              </a:rPr>
              <a:t>creëren</a:t>
            </a:r>
            <a:r>
              <a:rPr lang="nl" sz="1100">
                <a:solidFill>
                  <a:schemeClr val="dk1"/>
                </a:solidFill>
                <a:latin typeface="Arial"/>
                <a:ea typeface="Arial"/>
                <a:cs typeface="Arial"/>
                <a:sym typeface="Arial"/>
              </a:rPr>
              <a:t> nieuwe</a:t>
            </a:r>
            <a:r>
              <a:rPr lang="nl" sz="1100">
                <a:solidFill>
                  <a:schemeClr val="dk1"/>
                </a:solidFill>
              </a:rPr>
              <a:t> </a:t>
            </a:r>
            <a:r>
              <a:rPr lang="nl" sz="1100">
                <a:solidFill>
                  <a:schemeClr val="dk1"/>
                </a:solidFill>
                <a:latin typeface="Arial"/>
                <a:ea typeface="Arial"/>
                <a:cs typeface="Arial"/>
                <a:sym typeface="Arial"/>
              </a:rPr>
              <a:t>waarden voor </a:t>
            </a:r>
            <a:r>
              <a:rPr lang="nl" sz="1100">
                <a:solidFill>
                  <a:schemeClr val="dk1"/>
                </a:solidFill>
              </a:rPr>
              <a:t>de</a:t>
            </a:r>
            <a:r>
              <a:rPr lang="nl" sz="1100">
                <a:solidFill>
                  <a:schemeClr val="dk1"/>
                </a:solidFill>
                <a:latin typeface="Arial"/>
                <a:ea typeface="Arial"/>
                <a:cs typeface="Arial"/>
                <a:sym typeface="Arial"/>
              </a:rPr>
              <a:t> organisatie en klanten. Bovendien is het een innovatieve herijking van </a:t>
            </a:r>
            <a:r>
              <a:rPr lang="nl" sz="1100">
                <a:solidFill>
                  <a:schemeClr val="dk1"/>
                </a:solidFill>
              </a:rPr>
              <a:t>het</a:t>
            </a:r>
            <a:r>
              <a:rPr lang="nl" sz="1100">
                <a:solidFill>
                  <a:schemeClr val="dk1"/>
                </a:solidFill>
                <a:latin typeface="Arial"/>
                <a:ea typeface="Arial"/>
                <a:cs typeface="Arial"/>
                <a:sym typeface="Arial"/>
              </a:rPr>
              <a:t> businessmodel.</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342900" marR="0" lvl="0" indent="-234950" algn="l" rtl="0">
              <a:lnSpc>
                <a:spcPct val="100000"/>
              </a:lnSpc>
              <a:spcBef>
                <a:spcPts val="0"/>
              </a:spcBef>
              <a:spcAft>
                <a:spcPts val="0"/>
              </a:spcAft>
              <a:buClr>
                <a:schemeClr val="dk1"/>
              </a:buClr>
              <a:buSzPts val="1100"/>
              <a:buChar char="●"/>
            </a:pPr>
            <a:r>
              <a:rPr lang="nl" sz="1100">
                <a:solidFill>
                  <a:schemeClr val="dk1"/>
                </a:solidFill>
              </a:rPr>
              <a:t>Deelnemers maken kennis met de mogelijkheden van circulair ontwerpen en ondernemen, en gaan aan de slag met circulaire businessmodellen en ontwerpstrategieën.</a:t>
            </a:r>
            <a:endParaRPr sz="1100">
              <a:solidFill>
                <a:schemeClr val="dk1"/>
              </a:solidFill>
            </a:endParaRPr>
          </a:p>
          <a:p>
            <a:pPr marL="342900" marR="0" lvl="0" indent="0" algn="l" rtl="0">
              <a:lnSpc>
                <a:spcPct val="100000"/>
              </a:lnSpc>
              <a:spcBef>
                <a:spcPts val="0"/>
              </a:spcBef>
              <a:spcAft>
                <a:spcPts val="0"/>
              </a:spcAft>
              <a:buNone/>
            </a:pPr>
            <a:endParaRPr sz="1100">
              <a:solidFill>
                <a:schemeClr val="dk1"/>
              </a:solidFill>
            </a:endParaRPr>
          </a:p>
          <a:p>
            <a:pPr marL="342900" marR="0" lvl="0" indent="-234950" algn="l" rtl="0">
              <a:spcBef>
                <a:spcPts val="0"/>
              </a:spcBef>
              <a:spcAft>
                <a:spcPts val="0"/>
              </a:spcAft>
              <a:buClr>
                <a:schemeClr val="dk1"/>
              </a:buClr>
              <a:buSzPts val="1100"/>
              <a:buChar char="●"/>
            </a:pPr>
            <a:r>
              <a:rPr lang="nl" sz="1100">
                <a:solidFill>
                  <a:schemeClr val="dk1"/>
                </a:solidFill>
              </a:rPr>
              <a:t>CIRCO Tracks, Classes en Demo’s worden verzorgd door ervaren CIRCO-trainers.</a:t>
            </a:r>
            <a:endParaRPr sz="1100">
              <a:solidFill>
                <a:schemeClr val="dk1"/>
              </a:solidFill>
            </a:endParaRPr>
          </a:p>
          <a:p>
            <a:pPr marL="342900" marR="0" lvl="0" indent="0" algn="l" rtl="0">
              <a:lnSpc>
                <a:spcPct val="100000"/>
              </a:lnSpc>
              <a:spcBef>
                <a:spcPts val="0"/>
              </a:spcBef>
              <a:spcAft>
                <a:spcPts val="0"/>
              </a:spcAft>
              <a:buNone/>
            </a:pPr>
            <a:endParaRPr sz="1100">
              <a:solidFill>
                <a:schemeClr val="dk1"/>
              </a:solidFill>
            </a:endParaRPr>
          </a:p>
          <a:p>
            <a:pPr marL="342900" marR="0" lvl="0" indent="0" algn="l" rtl="0">
              <a:spcBef>
                <a:spcPts val="0"/>
              </a:spcBef>
              <a:spcAft>
                <a:spcPts val="0"/>
              </a:spcAft>
              <a:buNone/>
            </a:pPr>
            <a:endParaRPr sz="1100">
              <a:solidFill>
                <a:schemeClr val="dk1"/>
              </a:solidFill>
            </a:endParaRPr>
          </a:p>
          <a:p>
            <a:pPr marL="685800" marR="0" lvl="0" indent="0" algn="l" rtl="0">
              <a:lnSpc>
                <a:spcPct val="100000"/>
              </a:lnSpc>
              <a:spcBef>
                <a:spcPts val="0"/>
              </a:spcBef>
              <a:spcAft>
                <a:spcPts val="0"/>
              </a:spcAft>
              <a:buNone/>
            </a:pPr>
            <a:endParaRPr sz="1100">
              <a:solidFill>
                <a:schemeClr val="dk1"/>
              </a:solidFill>
            </a:endParaRPr>
          </a:p>
        </p:txBody>
      </p:sp>
      <p:sp>
        <p:nvSpPr>
          <p:cNvPr id="81" name="Google Shape;81;p15"/>
          <p:cNvSpPr txBox="1"/>
          <p:nvPr/>
        </p:nvSpPr>
        <p:spPr>
          <a:xfrm>
            <a:off x="3089438" y="1664240"/>
            <a:ext cx="2759400" cy="3057300"/>
          </a:xfrm>
          <a:prstGeom prst="rect">
            <a:avLst/>
          </a:prstGeom>
          <a:noFill/>
          <a:ln>
            <a:noFill/>
          </a:ln>
        </p:spPr>
        <p:txBody>
          <a:bodyPr spcFirstLastPara="1" wrap="square" lIns="0" tIns="9525" rIns="0" bIns="0" anchor="t" anchorCtr="0">
            <a:spAutoFit/>
          </a:bodyPr>
          <a:lstStyle/>
          <a:p>
            <a:pPr marL="342900" marR="0" lvl="0" indent="-234950" algn="l" rtl="0">
              <a:lnSpc>
                <a:spcPct val="100000"/>
              </a:lnSpc>
              <a:spcBef>
                <a:spcPts val="0"/>
              </a:spcBef>
              <a:spcAft>
                <a:spcPts val="0"/>
              </a:spcAft>
              <a:buClr>
                <a:schemeClr val="dk1"/>
              </a:buClr>
              <a:buSzPts val="1100"/>
              <a:buChar char="●"/>
            </a:pPr>
            <a:r>
              <a:rPr lang="nl" sz="1100">
                <a:solidFill>
                  <a:schemeClr val="dk1"/>
                </a:solidFill>
                <a:latin typeface="Arial"/>
                <a:ea typeface="Arial"/>
                <a:cs typeface="Arial"/>
                <a:sym typeface="Arial"/>
              </a:rPr>
              <a:t>CIRCO maakt door samenwerken binnen de keten mogelijk wat voor individue</a:t>
            </a:r>
            <a:r>
              <a:rPr lang="nl" sz="1100">
                <a:solidFill>
                  <a:schemeClr val="dk1"/>
                </a:solidFill>
              </a:rPr>
              <a:t>le</a:t>
            </a:r>
            <a:r>
              <a:rPr lang="nl" sz="1100">
                <a:solidFill>
                  <a:schemeClr val="dk1"/>
                </a:solidFill>
                <a:latin typeface="Arial"/>
                <a:ea typeface="Arial"/>
                <a:cs typeface="Arial"/>
                <a:sym typeface="Arial"/>
              </a:rPr>
              <a:t>  bedrij</a:t>
            </a:r>
            <a:r>
              <a:rPr lang="nl" sz="1100">
                <a:solidFill>
                  <a:schemeClr val="dk1"/>
                </a:solidFill>
              </a:rPr>
              <a:t>ven </a:t>
            </a:r>
            <a:r>
              <a:rPr lang="nl" sz="1100">
                <a:solidFill>
                  <a:schemeClr val="dk1"/>
                </a:solidFill>
                <a:latin typeface="Arial"/>
                <a:ea typeface="Arial"/>
                <a:cs typeface="Arial"/>
                <a:sym typeface="Arial"/>
              </a:rPr>
              <a:t>lastig of onmogelijk is. Door kruisbestuiving en ketensamenwerking worden ideeën slimmer én</a:t>
            </a:r>
            <a:r>
              <a:rPr lang="nl" sz="1100">
                <a:solidFill>
                  <a:schemeClr val="dk1"/>
                </a:solidFill>
              </a:rPr>
              <a:t> </a:t>
            </a:r>
            <a:r>
              <a:rPr lang="nl" sz="1100">
                <a:solidFill>
                  <a:schemeClr val="dk1"/>
                </a:solidFill>
                <a:latin typeface="Arial"/>
                <a:ea typeface="Arial"/>
                <a:cs typeface="Arial"/>
                <a:sym typeface="Arial"/>
              </a:rPr>
              <a:t>beter uitvoerbaar.</a:t>
            </a:r>
            <a:endParaRPr sz="110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100">
              <a:solidFill>
                <a:schemeClr val="dk1"/>
              </a:solidFill>
            </a:endParaRPr>
          </a:p>
          <a:p>
            <a:pPr marL="342900" marR="0" lvl="0" indent="-234950" algn="l" rtl="0">
              <a:lnSpc>
                <a:spcPct val="100000"/>
              </a:lnSpc>
              <a:spcBef>
                <a:spcPts val="0"/>
              </a:spcBef>
              <a:spcAft>
                <a:spcPts val="0"/>
              </a:spcAft>
              <a:buClr>
                <a:schemeClr val="dk1"/>
              </a:buClr>
              <a:buSzPts val="1100"/>
              <a:buChar char="●"/>
            </a:pPr>
            <a:r>
              <a:rPr lang="nl" sz="1100">
                <a:solidFill>
                  <a:schemeClr val="dk1"/>
                </a:solidFill>
              </a:rPr>
              <a:t>Deelnemers ontmoeten (keten-) partners en doen contacten op middels de groeiende CIRCO community.</a:t>
            </a:r>
            <a:endParaRPr sz="1100">
              <a:solidFill>
                <a:schemeClr val="dk1"/>
              </a:solidFill>
            </a:endParaRPr>
          </a:p>
          <a:p>
            <a:pPr marL="342900" marR="0" lvl="0" indent="0" algn="l" rtl="0">
              <a:lnSpc>
                <a:spcPct val="100000"/>
              </a:lnSpc>
              <a:spcBef>
                <a:spcPts val="0"/>
              </a:spcBef>
              <a:spcAft>
                <a:spcPts val="0"/>
              </a:spcAft>
              <a:buNone/>
            </a:pPr>
            <a:endParaRPr sz="1100">
              <a:solidFill>
                <a:schemeClr val="dk1"/>
              </a:solidFill>
            </a:endParaRPr>
          </a:p>
          <a:p>
            <a:pPr marL="342900" marR="0" lvl="0" indent="-234950" algn="l" rtl="0">
              <a:spcBef>
                <a:spcPts val="0"/>
              </a:spcBef>
              <a:spcAft>
                <a:spcPts val="0"/>
              </a:spcAft>
              <a:buClr>
                <a:schemeClr val="dk1"/>
              </a:buClr>
              <a:buSzPts val="1100"/>
              <a:buChar char="●"/>
            </a:pPr>
            <a:r>
              <a:rPr lang="nl" sz="1100">
                <a:solidFill>
                  <a:schemeClr val="dk1"/>
                </a:solidFill>
              </a:rPr>
              <a:t>Deelnemers ontwikkelen plannen die op korte termijn realiseerbaar zijn voor hun organisatie of bedrijf, en krijgen zicht op mogelijke systeem-  veranderingen op de lange termijn.</a:t>
            </a:r>
            <a:endParaRPr sz="1100">
              <a:solidFill>
                <a:schemeClr val="dk1"/>
              </a:solidFill>
            </a:endParaRPr>
          </a:p>
          <a:p>
            <a:pPr marL="0" marR="0" lvl="0" indent="0" algn="l" rtl="0">
              <a:lnSpc>
                <a:spcPct val="100000"/>
              </a:lnSpc>
              <a:spcBef>
                <a:spcPts val="0"/>
              </a:spcBef>
              <a:spcAft>
                <a:spcPts val="0"/>
              </a:spcAft>
              <a:buNone/>
            </a:pPr>
            <a:endParaRPr sz="1100">
              <a:solidFill>
                <a:schemeClr val="dk1"/>
              </a:solidFill>
            </a:endParaRPr>
          </a:p>
          <a:p>
            <a:pPr marL="88900" marR="990600" lvl="0" indent="0" algn="l" rtl="0">
              <a:lnSpc>
                <a:spcPct val="100000"/>
              </a:lnSpc>
              <a:spcBef>
                <a:spcPts val="0"/>
              </a:spcBef>
              <a:spcAft>
                <a:spcPts val="0"/>
              </a:spcAft>
              <a:buNone/>
            </a:pPr>
            <a:endParaRPr sz="1100">
              <a:solidFill>
                <a:schemeClr val="dk1"/>
              </a:solidFill>
            </a:endParaRPr>
          </a:p>
        </p:txBody>
      </p:sp>
      <p:sp>
        <p:nvSpPr>
          <p:cNvPr id="82" name="Google Shape;82;p15"/>
          <p:cNvSpPr/>
          <p:nvPr/>
        </p:nvSpPr>
        <p:spPr>
          <a:xfrm>
            <a:off x="6265069" y="1235869"/>
            <a:ext cx="2700600" cy="1800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83;p15"/>
          <p:cNvSpPr/>
          <p:nvPr/>
        </p:nvSpPr>
        <p:spPr>
          <a:xfrm>
            <a:off x="6265069" y="3150394"/>
            <a:ext cx="2700600" cy="18075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84;p15"/>
          <p:cNvSpPr/>
          <p:nvPr/>
        </p:nvSpPr>
        <p:spPr>
          <a:xfrm>
            <a:off x="242113" y="148686"/>
            <a:ext cx="347185" cy="522922"/>
          </a:xfrm>
          <a:custGeom>
            <a:avLst/>
            <a:gdLst/>
            <a:ahLst/>
            <a:cxnLst/>
            <a:rect l="l" t="t" r="r" b="b"/>
            <a:pathLst>
              <a:path w="462914" h="697230" extrusionOk="0">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w="462914" h="697230" extrusionOk="0">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w="462914" h="697230" extrusionOk="0">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85" name="Google Shape;85;p15"/>
          <p:cNvPicPr preferRelativeResize="0"/>
          <p:nvPr/>
        </p:nvPicPr>
        <p:blipFill rotWithShape="1">
          <a:blip r:embed="rId6">
            <a:alphaModFix/>
          </a:blip>
          <a:srcRect/>
          <a:stretch/>
        </p:blipFill>
        <p:spPr>
          <a:xfrm>
            <a:off x="2115108" y="149625"/>
            <a:ext cx="1514392" cy="692550"/>
          </a:xfrm>
          <a:prstGeom prst="rect">
            <a:avLst/>
          </a:prstGeom>
          <a:noFill/>
          <a:ln>
            <a:noFill/>
          </a:ln>
        </p:spPr>
      </p:pic>
      <p:sp>
        <p:nvSpPr>
          <p:cNvPr id="86" name="Google Shape;86;p15"/>
          <p:cNvSpPr txBox="1"/>
          <p:nvPr/>
        </p:nvSpPr>
        <p:spPr>
          <a:xfrm>
            <a:off x="2212563" y="261422"/>
            <a:ext cx="1371000" cy="446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nl" sz="1000"/>
              <a:t>Ruim 1.000 bedrijven gingen al aan de slag</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646300" y="158672"/>
            <a:ext cx="131444" cy="502920"/>
          </a:xfrm>
          <a:custGeom>
            <a:avLst/>
            <a:gdLst/>
            <a:ahLst/>
            <a:cxnLst/>
            <a:rect l="l" t="t" r="r" b="b"/>
            <a:pathLst>
              <a:path w="175259" h="670560" extrusionOk="0">
                <a:moveTo>
                  <a:pt x="0" y="0"/>
                </a:moveTo>
                <a:lnTo>
                  <a:pt x="175130" y="0"/>
                </a:lnTo>
                <a:lnTo>
                  <a:pt x="175130" y="670422"/>
                </a:lnTo>
                <a:lnTo>
                  <a:pt x="0" y="670422"/>
                </a:lnTo>
                <a:lnTo>
                  <a:pt x="0" y="0"/>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2" name="Google Shape;92;p16"/>
          <p:cNvSpPr/>
          <p:nvPr/>
        </p:nvSpPr>
        <p:spPr>
          <a:xfrm>
            <a:off x="834753" y="158672"/>
            <a:ext cx="361950" cy="502920"/>
          </a:xfrm>
          <a:custGeom>
            <a:avLst/>
            <a:gdLst/>
            <a:ahLst/>
            <a:cxnLst/>
            <a:rect l="l" t="t" r="r" b="b"/>
            <a:pathLst>
              <a:path w="482600" h="670560" extrusionOk="0">
                <a:moveTo>
                  <a:pt x="274160" y="0"/>
                </a:moveTo>
                <a:lnTo>
                  <a:pt x="0" y="0"/>
                </a:lnTo>
                <a:lnTo>
                  <a:pt x="0" y="670422"/>
                </a:lnTo>
                <a:lnTo>
                  <a:pt x="175130" y="670422"/>
                </a:lnTo>
                <a:lnTo>
                  <a:pt x="175130" y="402074"/>
                </a:lnTo>
                <a:lnTo>
                  <a:pt x="439912" y="402074"/>
                </a:lnTo>
                <a:lnTo>
                  <a:pt x="439609" y="400975"/>
                </a:lnTo>
                <a:lnTo>
                  <a:pt x="419198" y="370397"/>
                </a:lnTo>
                <a:lnTo>
                  <a:pt x="387777" y="349866"/>
                </a:lnTo>
                <a:lnTo>
                  <a:pt x="343702" y="339907"/>
                </a:lnTo>
                <a:lnTo>
                  <a:pt x="343702" y="338034"/>
                </a:lnTo>
                <a:lnTo>
                  <a:pt x="386455" y="325329"/>
                </a:lnTo>
                <a:lnTo>
                  <a:pt x="418821" y="302308"/>
                </a:lnTo>
                <a:lnTo>
                  <a:pt x="431660" y="283676"/>
                </a:lnTo>
                <a:lnTo>
                  <a:pt x="175130" y="283676"/>
                </a:lnTo>
                <a:lnTo>
                  <a:pt x="175130" y="125933"/>
                </a:lnTo>
                <a:lnTo>
                  <a:pt x="453209" y="125933"/>
                </a:lnTo>
                <a:lnTo>
                  <a:pt x="440576" y="86326"/>
                </a:lnTo>
                <a:lnTo>
                  <a:pt x="416592" y="50539"/>
                </a:lnTo>
                <a:lnTo>
                  <a:pt x="381458" y="23342"/>
                </a:lnTo>
                <a:lnTo>
                  <a:pt x="334280" y="6055"/>
                </a:lnTo>
                <a:lnTo>
                  <a:pt x="274160" y="0"/>
                </a:lnTo>
                <a:close/>
              </a:path>
              <a:path w="482600" h="670560" extrusionOk="0">
                <a:moveTo>
                  <a:pt x="439912" y="402074"/>
                </a:moveTo>
                <a:lnTo>
                  <a:pt x="221491" y="402074"/>
                </a:lnTo>
                <a:lnTo>
                  <a:pt x="248301" y="406335"/>
                </a:lnTo>
                <a:lnTo>
                  <a:pt x="266031" y="421403"/>
                </a:lnTo>
                <a:lnTo>
                  <a:pt x="275827" y="450704"/>
                </a:lnTo>
                <a:lnTo>
                  <a:pt x="278838" y="497667"/>
                </a:lnTo>
                <a:lnTo>
                  <a:pt x="278884" y="547653"/>
                </a:lnTo>
                <a:lnTo>
                  <a:pt x="279102" y="569735"/>
                </a:lnTo>
                <a:lnTo>
                  <a:pt x="280952" y="603884"/>
                </a:lnTo>
                <a:lnTo>
                  <a:pt x="285974" y="639438"/>
                </a:lnTo>
                <a:lnTo>
                  <a:pt x="295754" y="670422"/>
                </a:lnTo>
                <a:lnTo>
                  <a:pt x="482161" y="670422"/>
                </a:lnTo>
                <a:lnTo>
                  <a:pt x="482161" y="661051"/>
                </a:lnTo>
                <a:lnTo>
                  <a:pt x="474981" y="656514"/>
                </a:lnTo>
                <a:lnTo>
                  <a:pt x="469829" y="651448"/>
                </a:lnTo>
                <a:lnTo>
                  <a:pt x="455028" y="602127"/>
                </a:lnTo>
                <a:lnTo>
                  <a:pt x="453968" y="490169"/>
                </a:lnTo>
                <a:lnTo>
                  <a:pt x="450652" y="441074"/>
                </a:lnTo>
                <a:lnTo>
                  <a:pt x="439912" y="402074"/>
                </a:lnTo>
                <a:close/>
              </a:path>
              <a:path w="482600" h="670560" extrusionOk="0">
                <a:moveTo>
                  <a:pt x="453209" y="125933"/>
                </a:moveTo>
                <a:lnTo>
                  <a:pt x="208961" y="125933"/>
                </a:lnTo>
                <a:lnTo>
                  <a:pt x="242960" y="130443"/>
                </a:lnTo>
                <a:lnTo>
                  <a:pt x="266120" y="144469"/>
                </a:lnTo>
                <a:lnTo>
                  <a:pt x="279349" y="168751"/>
                </a:lnTo>
                <a:lnTo>
                  <a:pt x="283558" y="204032"/>
                </a:lnTo>
                <a:lnTo>
                  <a:pt x="279100" y="236639"/>
                </a:lnTo>
                <a:lnTo>
                  <a:pt x="265535" y="261776"/>
                </a:lnTo>
                <a:lnTo>
                  <a:pt x="242572" y="277953"/>
                </a:lnTo>
                <a:lnTo>
                  <a:pt x="209922" y="283676"/>
                </a:lnTo>
                <a:lnTo>
                  <a:pt x="431660" y="283676"/>
                </a:lnTo>
                <a:lnTo>
                  <a:pt x="441309" y="269674"/>
                </a:lnTo>
                <a:lnTo>
                  <a:pt x="454428" y="228132"/>
                </a:lnTo>
                <a:lnTo>
                  <a:pt x="458688" y="178388"/>
                </a:lnTo>
                <a:lnTo>
                  <a:pt x="454309" y="129383"/>
                </a:lnTo>
                <a:lnTo>
                  <a:pt x="453209" y="125933"/>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3" name="Google Shape;93;p16"/>
          <p:cNvSpPr/>
          <p:nvPr/>
        </p:nvSpPr>
        <p:spPr>
          <a:xfrm>
            <a:off x="1225288" y="149086"/>
            <a:ext cx="347185" cy="522922"/>
          </a:xfrm>
          <a:custGeom>
            <a:avLst/>
            <a:gdLst/>
            <a:ahLst/>
            <a:cxnLst/>
            <a:rect l="l" t="t" r="r" b="b"/>
            <a:pathLst>
              <a:path w="462914" h="697230" extrusionOk="0">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w="462914" h="697230" extrusionOk="0">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w="462914" h="697230" extrusionOk="0">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 name="Google Shape;94;p16"/>
          <p:cNvSpPr/>
          <p:nvPr/>
        </p:nvSpPr>
        <p:spPr>
          <a:xfrm>
            <a:off x="1604545" y="149086"/>
            <a:ext cx="360521" cy="522446"/>
          </a:xfrm>
          <a:custGeom>
            <a:avLst/>
            <a:gdLst/>
            <a:ahLst/>
            <a:cxnLst/>
            <a:rect l="l" t="t" r="r" b="b"/>
            <a:pathLst>
              <a:path w="480694" h="696594" extrusionOk="0">
                <a:moveTo>
                  <a:pt x="240328" y="0"/>
                </a:moveTo>
                <a:lnTo>
                  <a:pt x="194401" y="2458"/>
                </a:lnTo>
                <a:lnTo>
                  <a:pt x="154048" y="9999"/>
                </a:lnTo>
                <a:lnTo>
                  <a:pt x="89056" y="41335"/>
                </a:lnTo>
                <a:lnTo>
                  <a:pt x="43328" y="96014"/>
                </a:lnTo>
                <a:lnTo>
                  <a:pt x="27055" y="132734"/>
                </a:lnTo>
                <a:lnTo>
                  <a:pt x="14839" y="176042"/>
                </a:lnTo>
                <a:lnTo>
                  <a:pt x="6426" y="226188"/>
                </a:lnTo>
                <a:lnTo>
                  <a:pt x="1564" y="283424"/>
                </a:lnTo>
                <a:lnTo>
                  <a:pt x="0" y="348000"/>
                </a:lnTo>
                <a:lnTo>
                  <a:pt x="1564" y="412655"/>
                </a:lnTo>
                <a:lnTo>
                  <a:pt x="6426" y="469956"/>
                </a:lnTo>
                <a:lnTo>
                  <a:pt x="14839" y="520155"/>
                </a:lnTo>
                <a:lnTo>
                  <a:pt x="27055" y="563504"/>
                </a:lnTo>
                <a:lnTo>
                  <a:pt x="43328" y="600255"/>
                </a:lnTo>
                <a:lnTo>
                  <a:pt x="89056" y="654972"/>
                </a:lnTo>
                <a:lnTo>
                  <a:pt x="154048" y="686323"/>
                </a:lnTo>
                <a:lnTo>
                  <a:pt x="194401" y="693867"/>
                </a:lnTo>
                <a:lnTo>
                  <a:pt x="240328" y="696325"/>
                </a:lnTo>
                <a:lnTo>
                  <a:pt x="286238" y="693867"/>
                </a:lnTo>
                <a:lnTo>
                  <a:pt x="326560" y="686323"/>
                </a:lnTo>
                <a:lnTo>
                  <a:pt x="391469" y="654972"/>
                </a:lnTo>
                <a:lnTo>
                  <a:pt x="437101" y="600255"/>
                </a:lnTo>
                <a:lnTo>
                  <a:pt x="446822" y="578239"/>
                </a:lnTo>
                <a:lnTo>
                  <a:pt x="240328" y="578239"/>
                </a:lnTo>
                <a:lnTo>
                  <a:pt x="217335" y="573767"/>
                </a:lnTo>
                <a:lnTo>
                  <a:pt x="190620" y="531067"/>
                </a:lnTo>
                <a:lnTo>
                  <a:pt x="184549" y="488222"/>
                </a:lnTo>
                <a:lnTo>
                  <a:pt x="181768" y="427969"/>
                </a:lnTo>
                <a:lnTo>
                  <a:pt x="181102" y="348000"/>
                </a:lnTo>
                <a:lnTo>
                  <a:pt x="181768" y="268056"/>
                </a:lnTo>
                <a:lnTo>
                  <a:pt x="184549" y="207860"/>
                </a:lnTo>
                <a:lnTo>
                  <a:pt x="190620" y="165088"/>
                </a:lnTo>
                <a:lnTo>
                  <a:pt x="217335" y="122514"/>
                </a:lnTo>
                <a:lnTo>
                  <a:pt x="240328" y="118065"/>
                </a:lnTo>
                <a:lnTo>
                  <a:pt x="446846" y="118065"/>
                </a:lnTo>
                <a:lnTo>
                  <a:pt x="437101" y="96014"/>
                </a:lnTo>
                <a:lnTo>
                  <a:pt x="391469" y="41335"/>
                </a:lnTo>
                <a:lnTo>
                  <a:pt x="326560" y="9999"/>
                </a:lnTo>
                <a:lnTo>
                  <a:pt x="286238" y="2458"/>
                </a:lnTo>
                <a:lnTo>
                  <a:pt x="240328" y="0"/>
                </a:lnTo>
                <a:close/>
              </a:path>
              <a:path w="480694" h="696594" extrusionOk="0">
                <a:moveTo>
                  <a:pt x="446846" y="118065"/>
                </a:moveTo>
                <a:lnTo>
                  <a:pt x="240328" y="118065"/>
                </a:lnTo>
                <a:lnTo>
                  <a:pt x="263305" y="122514"/>
                </a:lnTo>
                <a:lnTo>
                  <a:pt x="279471" y="137414"/>
                </a:lnTo>
                <a:lnTo>
                  <a:pt x="290000" y="165088"/>
                </a:lnTo>
                <a:lnTo>
                  <a:pt x="296068" y="207860"/>
                </a:lnTo>
                <a:lnTo>
                  <a:pt x="298847" y="268056"/>
                </a:lnTo>
                <a:lnTo>
                  <a:pt x="299513" y="348000"/>
                </a:lnTo>
                <a:lnTo>
                  <a:pt x="298847" y="427969"/>
                </a:lnTo>
                <a:lnTo>
                  <a:pt x="296068" y="488222"/>
                </a:lnTo>
                <a:lnTo>
                  <a:pt x="290000" y="531067"/>
                </a:lnTo>
                <a:lnTo>
                  <a:pt x="263305" y="573767"/>
                </a:lnTo>
                <a:lnTo>
                  <a:pt x="240328" y="578239"/>
                </a:lnTo>
                <a:lnTo>
                  <a:pt x="446822" y="578239"/>
                </a:lnTo>
                <a:lnTo>
                  <a:pt x="465504" y="520155"/>
                </a:lnTo>
                <a:lnTo>
                  <a:pt x="473884" y="469956"/>
                </a:lnTo>
                <a:lnTo>
                  <a:pt x="478725" y="412655"/>
                </a:lnTo>
                <a:lnTo>
                  <a:pt x="480281" y="348000"/>
                </a:lnTo>
                <a:lnTo>
                  <a:pt x="478725" y="283424"/>
                </a:lnTo>
                <a:lnTo>
                  <a:pt x="473884" y="226188"/>
                </a:lnTo>
                <a:lnTo>
                  <a:pt x="465504" y="176042"/>
                </a:lnTo>
                <a:lnTo>
                  <a:pt x="453328" y="132734"/>
                </a:lnTo>
                <a:lnTo>
                  <a:pt x="446846"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5" name="Google Shape;95;p16"/>
          <p:cNvSpPr txBox="1"/>
          <p:nvPr/>
        </p:nvSpPr>
        <p:spPr>
          <a:xfrm>
            <a:off x="255501" y="838425"/>
            <a:ext cx="5677500" cy="715500"/>
          </a:xfrm>
          <a:prstGeom prst="rect">
            <a:avLst/>
          </a:prstGeom>
          <a:noFill/>
          <a:ln>
            <a:noFill/>
          </a:ln>
        </p:spPr>
        <p:txBody>
          <a:bodyPr spcFirstLastPara="1" wrap="square" lIns="0" tIns="12375" rIns="0" bIns="0" anchor="t" anchorCtr="0">
            <a:spAutoFit/>
          </a:bodyPr>
          <a:lstStyle/>
          <a:p>
            <a:pPr marL="12700" lvl="0" indent="0" algn="l" rtl="0">
              <a:spcBef>
                <a:spcPts val="0"/>
              </a:spcBef>
              <a:spcAft>
                <a:spcPts val="0"/>
              </a:spcAft>
              <a:buNone/>
            </a:pPr>
            <a:r>
              <a:rPr lang="nl" sz="2400" b="1">
                <a:solidFill>
                  <a:schemeClr val="dk1"/>
                </a:solidFill>
              </a:rPr>
              <a:t>CIRCO aanbod</a:t>
            </a:r>
            <a:endParaRPr sz="2400">
              <a:solidFill>
                <a:schemeClr val="dk1"/>
              </a:solidFill>
            </a:endParaRPr>
          </a:p>
          <a:p>
            <a:pPr marL="12700" lvl="0" indent="0" algn="l" rtl="0">
              <a:spcBef>
                <a:spcPts val="800"/>
              </a:spcBef>
              <a:spcAft>
                <a:spcPts val="0"/>
              </a:spcAft>
              <a:buNone/>
            </a:pPr>
            <a:r>
              <a:rPr lang="nl" sz="1500">
                <a:solidFill>
                  <a:schemeClr val="dk1"/>
                </a:solidFill>
              </a:rPr>
              <a:t>Circular Design Class</a:t>
            </a:r>
            <a:endParaRPr sz="2400" b="1">
              <a:solidFill>
                <a:schemeClr val="dk1"/>
              </a:solidFill>
            </a:endParaRPr>
          </a:p>
        </p:txBody>
      </p:sp>
      <p:sp>
        <p:nvSpPr>
          <p:cNvPr id="96" name="Google Shape;96;p16"/>
          <p:cNvSpPr/>
          <p:nvPr/>
        </p:nvSpPr>
        <p:spPr>
          <a:xfrm>
            <a:off x="242113" y="149086"/>
            <a:ext cx="347185" cy="522922"/>
          </a:xfrm>
          <a:custGeom>
            <a:avLst/>
            <a:gdLst/>
            <a:ahLst/>
            <a:cxnLst/>
            <a:rect l="l" t="t" r="r" b="b"/>
            <a:pathLst>
              <a:path w="462914" h="697230" extrusionOk="0">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w="462914" h="697230" extrusionOk="0">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w="462914" h="697230" extrusionOk="0">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 name="Google Shape;97;p16"/>
          <p:cNvSpPr/>
          <p:nvPr/>
        </p:nvSpPr>
        <p:spPr>
          <a:xfrm>
            <a:off x="264319" y="2678906"/>
            <a:ext cx="3236100" cy="21645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 name="Google Shape;98;p16"/>
          <p:cNvSpPr txBox="1"/>
          <p:nvPr/>
        </p:nvSpPr>
        <p:spPr>
          <a:xfrm>
            <a:off x="280033" y="1637349"/>
            <a:ext cx="3204600" cy="85620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nl" sz="1100">
                <a:solidFill>
                  <a:schemeClr val="dk1"/>
                </a:solidFill>
                <a:latin typeface="Arial"/>
                <a:ea typeface="Arial"/>
                <a:cs typeface="Arial"/>
                <a:sym typeface="Arial"/>
              </a:rPr>
              <a:t>In deze ééndaagse training voor creatieve  professionals leer je de ins &amp; outs van circulair  design, oefen je de toepassing en krijg je inzicht in  jouw rol bij het realiseren van circulaire producten  en diensten.</a:t>
            </a:r>
            <a:endParaRPr sz="1100">
              <a:solidFill>
                <a:schemeClr val="dk1"/>
              </a:solidFill>
              <a:latin typeface="Arial"/>
              <a:ea typeface="Arial"/>
              <a:cs typeface="Arial"/>
              <a:sym typeface="Arial"/>
            </a:endParaRPr>
          </a:p>
        </p:txBody>
      </p:sp>
      <p:sp>
        <p:nvSpPr>
          <p:cNvPr id="99" name="Google Shape;99;p16"/>
          <p:cNvSpPr txBox="1"/>
          <p:nvPr/>
        </p:nvSpPr>
        <p:spPr>
          <a:xfrm>
            <a:off x="3754946" y="3691842"/>
            <a:ext cx="4915800" cy="1035600"/>
          </a:xfrm>
          <a:prstGeom prst="rect">
            <a:avLst/>
          </a:prstGeom>
          <a:noFill/>
          <a:ln>
            <a:noFill/>
          </a:ln>
        </p:spPr>
        <p:txBody>
          <a:bodyPr spcFirstLastPara="1" wrap="square" lIns="0" tIns="11900" rIns="0" bIns="0" anchor="t" anchorCtr="0">
            <a:spAutoFit/>
          </a:bodyPr>
          <a:lstStyle/>
          <a:p>
            <a:pPr marL="12700" marR="0" lvl="0" indent="0" algn="l" rtl="0">
              <a:lnSpc>
                <a:spcPct val="100000"/>
              </a:lnSpc>
              <a:spcBef>
                <a:spcPts val="0"/>
              </a:spcBef>
              <a:spcAft>
                <a:spcPts val="0"/>
              </a:spcAft>
              <a:buNone/>
            </a:pPr>
            <a:r>
              <a:rPr lang="nl" sz="1500">
                <a:solidFill>
                  <a:schemeClr val="dk1"/>
                </a:solidFill>
                <a:latin typeface="Arial"/>
                <a:ea typeface="Arial"/>
                <a:cs typeface="Arial"/>
                <a:sym typeface="Arial"/>
              </a:rPr>
              <a:t>CIRCO Demo</a:t>
            </a:r>
            <a:endParaRPr sz="1500">
              <a:solidFill>
                <a:schemeClr val="dk1"/>
              </a:solidFill>
              <a:latin typeface="Arial"/>
              <a:ea typeface="Arial"/>
              <a:cs typeface="Arial"/>
              <a:sym typeface="Arial"/>
            </a:endParaRPr>
          </a:p>
          <a:p>
            <a:pPr marL="12700" marR="0" lvl="0" indent="0" algn="l" rtl="0">
              <a:lnSpc>
                <a:spcPct val="100000"/>
              </a:lnSpc>
              <a:spcBef>
                <a:spcPts val="900"/>
              </a:spcBef>
              <a:spcAft>
                <a:spcPts val="0"/>
              </a:spcAft>
              <a:buNone/>
            </a:pPr>
            <a:r>
              <a:rPr lang="nl" sz="1100">
                <a:solidFill>
                  <a:schemeClr val="dk1"/>
                </a:solidFill>
                <a:latin typeface="Arial"/>
                <a:ea typeface="Arial"/>
                <a:cs typeface="Arial"/>
                <a:sym typeface="Arial"/>
              </a:rPr>
              <a:t>Tijdens een CIRCO Demo word je in een dagdeel wegwijs gemaakt in de  CIRCO-methodiek: Hoe ziet een waardeketen eruit, waar is sprake van  waardeverlies en liggen dus businesskansen? Je krijgt inzicht in de circulaire  businessmodellen en ontwerpstrategieën die passen bij die kansen.</a:t>
            </a:r>
            <a:endParaRPr sz="1100">
              <a:solidFill>
                <a:schemeClr val="dk1"/>
              </a:solidFill>
              <a:latin typeface="Arial"/>
              <a:ea typeface="Arial"/>
              <a:cs typeface="Arial"/>
              <a:sym typeface="Arial"/>
            </a:endParaRPr>
          </a:p>
        </p:txBody>
      </p:sp>
      <p:sp>
        <p:nvSpPr>
          <p:cNvPr id="100" name="Google Shape;100;p16"/>
          <p:cNvSpPr/>
          <p:nvPr/>
        </p:nvSpPr>
        <p:spPr>
          <a:xfrm>
            <a:off x="3768376" y="3982688"/>
            <a:ext cx="999172" cy="0"/>
          </a:xfrm>
          <a:custGeom>
            <a:avLst/>
            <a:gdLst/>
            <a:ahLst/>
            <a:cxnLst/>
            <a:rect l="l" t="t" r="r" b="b"/>
            <a:pathLst>
              <a:path w="1332229" h="120000" extrusionOk="0">
                <a:moveTo>
                  <a:pt x="0" y="0"/>
                </a:moveTo>
                <a:lnTo>
                  <a:pt x="1331976"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1" name="Google Shape;101;p16"/>
          <p:cNvSpPr txBox="1"/>
          <p:nvPr/>
        </p:nvSpPr>
        <p:spPr>
          <a:xfrm>
            <a:off x="3760755" y="1772125"/>
            <a:ext cx="3107400" cy="170280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nl" sz="1100">
                <a:solidFill>
                  <a:schemeClr val="dk1"/>
                </a:solidFill>
                <a:latin typeface="Arial"/>
                <a:ea typeface="Arial"/>
                <a:cs typeface="Arial"/>
                <a:sym typeface="Arial"/>
              </a:rPr>
              <a:t>In CIRCO Tracks ga je zelf aan de slag met de  CIRCO-ontwerpmethodiek. Onder begeleiding  van onze trainers en samen met gelijkgestemde  bedrijven die actief zijn in de sectoren bouw,  consumentengoederen, kunststof en  maakindustrie. Er is veel ruimte om inzicht te  delen en (keten-) samenwerkingen te vormen of  te versterken. In drie workshops, verdeeld over  twee maanden tijd, leer je waardeverlies om te  zetten in kansen voor nieuwe circulaire business!</a:t>
            </a:r>
            <a:endParaRPr sz="1100">
              <a:solidFill>
                <a:schemeClr val="dk1"/>
              </a:solidFill>
              <a:latin typeface="Arial"/>
              <a:ea typeface="Arial"/>
              <a:cs typeface="Arial"/>
              <a:sym typeface="Arial"/>
            </a:endParaRPr>
          </a:p>
        </p:txBody>
      </p:sp>
      <p:sp>
        <p:nvSpPr>
          <p:cNvPr id="102" name="Google Shape;102;p16"/>
          <p:cNvSpPr/>
          <p:nvPr/>
        </p:nvSpPr>
        <p:spPr>
          <a:xfrm>
            <a:off x="6936581" y="1814513"/>
            <a:ext cx="1771800" cy="2157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03;p16"/>
          <p:cNvSpPr txBox="1"/>
          <p:nvPr/>
        </p:nvSpPr>
        <p:spPr>
          <a:xfrm>
            <a:off x="3758374" y="1449657"/>
            <a:ext cx="2821800" cy="243000"/>
          </a:xfrm>
          <a:prstGeom prst="rect">
            <a:avLst/>
          </a:prstGeom>
          <a:noFill/>
          <a:ln>
            <a:noFill/>
          </a:ln>
        </p:spPr>
        <p:txBody>
          <a:bodyPr spcFirstLastPara="1" wrap="square" lIns="0" tIns="11900" rIns="0" bIns="0" anchor="t" anchorCtr="0">
            <a:spAutoFit/>
          </a:bodyPr>
          <a:lstStyle/>
          <a:p>
            <a:pPr marL="12700" marR="0" lvl="0" indent="0" algn="l" rtl="0">
              <a:lnSpc>
                <a:spcPct val="100000"/>
              </a:lnSpc>
              <a:spcBef>
                <a:spcPts val="0"/>
              </a:spcBef>
              <a:spcAft>
                <a:spcPts val="0"/>
              </a:spcAft>
              <a:buNone/>
            </a:pPr>
            <a:r>
              <a:rPr lang="nl" sz="1500">
                <a:solidFill>
                  <a:schemeClr val="dk1"/>
                </a:solidFill>
                <a:latin typeface="Arial"/>
                <a:ea typeface="Arial"/>
                <a:cs typeface="Arial"/>
                <a:sym typeface="Arial"/>
              </a:rPr>
              <a:t>Circular Business Design Track</a:t>
            </a:r>
            <a:endParaRPr sz="1500">
              <a:solidFill>
                <a:schemeClr val="dk1"/>
              </a:solidFill>
              <a:latin typeface="Arial"/>
              <a:ea typeface="Arial"/>
              <a:cs typeface="Arial"/>
              <a:sym typeface="Arial"/>
            </a:endParaRPr>
          </a:p>
        </p:txBody>
      </p:sp>
      <p:sp>
        <p:nvSpPr>
          <p:cNvPr id="104" name="Google Shape;104;p16"/>
          <p:cNvSpPr/>
          <p:nvPr/>
        </p:nvSpPr>
        <p:spPr>
          <a:xfrm>
            <a:off x="3768376" y="1718119"/>
            <a:ext cx="1863090" cy="0"/>
          </a:xfrm>
          <a:custGeom>
            <a:avLst/>
            <a:gdLst/>
            <a:ahLst/>
            <a:cxnLst/>
            <a:rect l="l" t="t" r="r" b="b"/>
            <a:pathLst>
              <a:path w="2484120" h="120000" extrusionOk="0">
                <a:moveTo>
                  <a:pt x="0" y="0"/>
                </a:moveTo>
                <a:lnTo>
                  <a:pt x="2483993"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05;p16"/>
          <p:cNvSpPr/>
          <p:nvPr/>
        </p:nvSpPr>
        <p:spPr>
          <a:xfrm>
            <a:off x="242120" y="1571157"/>
            <a:ext cx="1863090" cy="0"/>
          </a:xfrm>
          <a:custGeom>
            <a:avLst/>
            <a:gdLst/>
            <a:ahLst/>
            <a:cxnLst/>
            <a:rect l="l" t="t" r="r" b="b"/>
            <a:pathLst>
              <a:path w="2484120" h="120000" extrusionOk="0">
                <a:moveTo>
                  <a:pt x="0" y="0"/>
                </a:moveTo>
                <a:lnTo>
                  <a:pt x="2483993" y="0"/>
                </a:lnTo>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06;p16"/>
          <p:cNvSpPr txBox="1"/>
          <p:nvPr/>
        </p:nvSpPr>
        <p:spPr>
          <a:xfrm>
            <a:off x="5133513" y="149081"/>
            <a:ext cx="3625500" cy="11082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r>
              <a:rPr lang="nl" sz="1500" b="1"/>
              <a:t>Meer weten, deelnemen of zelf een  CIRCO workshop organiseren?</a:t>
            </a:r>
            <a:endParaRPr sz="1500" b="1"/>
          </a:p>
          <a:p>
            <a:pPr marL="0" lvl="0" indent="0" algn="r" rtl="0">
              <a:spcBef>
                <a:spcPts val="0"/>
              </a:spcBef>
              <a:spcAft>
                <a:spcPts val="0"/>
              </a:spcAft>
              <a:buNone/>
            </a:pPr>
            <a:r>
              <a:rPr lang="nl" sz="1100"/>
              <a:t>Stuur een mailtje naar </a:t>
            </a:r>
            <a:r>
              <a:rPr lang="nl" sz="1100" u="sng">
                <a:solidFill>
                  <a:schemeClr val="hlink"/>
                </a:solidFill>
                <a:hlinkClick r:id="rId5"/>
              </a:rPr>
              <a:t>info@circonl.nl</a:t>
            </a:r>
            <a:endParaRPr sz="1100"/>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pic>
        <p:nvPicPr>
          <p:cNvPr id="107" name="Google Shape;107;p16"/>
          <p:cNvPicPr preferRelativeResize="0"/>
          <p:nvPr/>
        </p:nvPicPr>
        <p:blipFill rotWithShape="1">
          <a:blip r:embed="rId6">
            <a:alphaModFix/>
          </a:blip>
          <a:srcRect/>
          <a:stretch/>
        </p:blipFill>
        <p:spPr>
          <a:xfrm>
            <a:off x="2149708" y="158675"/>
            <a:ext cx="1514392" cy="692550"/>
          </a:xfrm>
          <a:prstGeom prst="rect">
            <a:avLst/>
          </a:prstGeom>
          <a:noFill/>
          <a:ln>
            <a:noFill/>
          </a:ln>
        </p:spPr>
      </p:pic>
      <p:sp>
        <p:nvSpPr>
          <p:cNvPr id="108" name="Google Shape;108;p16"/>
          <p:cNvSpPr txBox="1"/>
          <p:nvPr/>
        </p:nvSpPr>
        <p:spPr>
          <a:xfrm>
            <a:off x="2247163" y="270481"/>
            <a:ext cx="1514400" cy="446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nl" sz="1000"/>
              <a:t>Ruim 469 ontwerpers lieten zich al inspireren</a:t>
            </a:r>
            <a:endParaRPr sz="1000"/>
          </a:p>
        </p:txBody>
      </p:sp>
      <p:sp>
        <p:nvSpPr>
          <p:cNvPr id="109" name="Google Shape;109;p16"/>
          <p:cNvSpPr/>
          <p:nvPr/>
        </p:nvSpPr>
        <p:spPr>
          <a:xfrm>
            <a:off x="1227959" y="1175223"/>
            <a:ext cx="1308734" cy="41910"/>
          </a:xfrm>
          <a:custGeom>
            <a:avLst/>
            <a:gdLst/>
            <a:ahLst/>
            <a:cxnLst/>
            <a:rect l="l" t="t" r="r" b="b"/>
            <a:pathLst>
              <a:path w="1744979" h="55880" extrusionOk="0">
                <a:moveTo>
                  <a:pt x="1736613" y="24961"/>
                </a:moveTo>
                <a:lnTo>
                  <a:pt x="987380" y="24961"/>
                </a:lnTo>
                <a:lnTo>
                  <a:pt x="967970" y="28348"/>
                </a:lnTo>
                <a:lnTo>
                  <a:pt x="913416" y="35425"/>
                </a:lnTo>
                <a:lnTo>
                  <a:pt x="893559" y="39305"/>
                </a:lnTo>
                <a:lnTo>
                  <a:pt x="905864" y="40258"/>
                </a:lnTo>
                <a:lnTo>
                  <a:pt x="914527" y="42219"/>
                </a:lnTo>
                <a:lnTo>
                  <a:pt x="919813" y="45861"/>
                </a:lnTo>
                <a:lnTo>
                  <a:pt x="921990" y="51856"/>
                </a:lnTo>
                <a:lnTo>
                  <a:pt x="922937" y="53649"/>
                </a:lnTo>
                <a:lnTo>
                  <a:pt x="925780" y="53649"/>
                </a:lnTo>
                <a:lnTo>
                  <a:pt x="928624" y="54546"/>
                </a:lnTo>
                <a:lnTo>
                  <a:pt x="936205" y="55442"/>
                </a:lnTo>
                <a:lnTo>
                  <a:pt x="943786" y="55442"/>
                </a:lnTo>
                <a:lnTo>
                  <a:pt x="951368" y="54546"/>
                </a:lnTo>
                <a:lnTo>
                  <a:pt x="967005" y="52921"/>
                </a:lnTo>
                <a:lnTo>
                  <a:pt x="1013915" y="47374"/>
                </a:lnTo>
                <a:lnTo>
                  <a:pt x="1089374" y="42331"/>
                </a:lnTo>
                <a:lnTo>
                  <a:pt x="1165544" y="39305"/>
                </a:lnTo>
                <a:lnTo>
                  <a:pt x="1270003" y="37288"/>
                </a:lnTo>
                <a:lnTo>
                  <a:pt x="1387802" y="37288"/>
                </a:lnTo>
                <a:lnTo>
                  <a:pt x="1398562" y="37134"/>
                </a:lnTo>
                <a:lnTo>
                  <a:pt x="1542998" y="37134"/>
                </a:lnTo>
                <a:lnTo>
                  <a:pt x="1615504" y="35999"/>
                </a:lnTo>
                <a:lnTo>
                  <a:pt x="1661131" y="34823"/>
                </a:lnTo>
                <a:lnTo>
                  <a:pt x="1673241" y="34178"/>
                </a:lnTo>
                <a:lnTo>
                  <a:pt x="1685328" y="33702"/>
                </a:lnTo>
                <a:lnTo>
                  <a:pt x="1697415" y="33562"/>
                </a:lnTo>
                <a:lnTo>
                  <a:pt x="1722201" y="33562"/>
                </a:lnTo>
                <a:lnTo>
                  <a:pt x="1723677" y="32133"/>
                </a:lnTo>
                <a:lnTo>
                  <a:pt x="1733687" y="28337"/>
                </a:lnTo>
                <a:lnTo>
                  <a:pt x="1736875" y="27081"/>
                </a:lnTo>
                <a:lnTo>
                  <a:pt x="1736613" y="24961"/>
                </a:lnTo>
                <a:close/>
              </a:path>
              <a:path w="1744979" h="55880" extrusionOk="0">
                <a:moveTo>
                  <a:pt x="8736" y="11150"/>
                </a:moveTo>
                <a:lnTo>
                  <a:pt x="1436" y="12634"/>
                </a:lnTo>
                <a:lnTo>
                  <a:pt x="0" y="15800"/>
                </a:lnTo>
                <a:lnTo>
                  <a:pt x="2739" y="20479"/>
                </a:lnTo>
                <a:lnTo>
                  <a:pt x="9772" y="28953"/>
                </a:lnTo>
                <a:lnTo>
                  <a:pt x="18494" y="34487"/>
                </a:lnTo>
                <a:lnTo>
                  <a:pt x="31658" y="37498"/>
                </a:lnTo>
                <a:lnTo>
                  <a:pt x="52018" y="38409"/>
                </a:lnTo>
                <a:lnTo>
                  <a:pt x="76895" y="38101"/>
                </a:lnTo>
                <a:lnTo>
                  <a:pt x="101772" y="37288"/>
                </a:lnTo>
                <a:lnTo>
                  <a:pt x="151525" y="34823"/>
                </a:lnTo>
                <a:lnTo>
                  <a:pt x="296520" y="29444"/>
                </a:lnTo>
                <a:lnTo>
                  <a:pt x="932626" y="26754"/>
                </a:lnTo>
                <a:lnTo>
                  <a:pt x="987380" y="24961"/>
                </a:lnTo>
                <a:lnTo>
                  <a:pt x="1736613" y="24961"/>
                </a:lnTo>
                <a:lnTo>
                  <a:pt x="1736061" y="20479"/>
                </a:lnTo>
                <a:lnTo>
                  <a:pt x="1736061" y="18686"/>
                </a:lnTo>
                <a:lnTo>
                  <a:pt x="1736945" y="15100"/>
                </a:lnTo>
                <a:lnTo>
                  <a:pt x="1736060" y="14203"/>
                </a:lnTo>
                <a:lnTo>
                  <a:pt x="1732276" y="11878"/>
                </a:lnTo>
                <a:lnTo>
                  <a:pt x="41209" y="11878"/>
                </a:lnTo>
                <a:lnTo>
                  <a:pt x="8736" y="11150"/>
                </a:lnTo>
                <a:close/>
              </a:path>
              <a:path w="1744979" h="55880" extrusionOk="0">
                <a:moveTo>
                  <a:pt x="1387802" y="37288"/>
                </a:moveTo>
                <a:lnTo>
                  <a:pt x="1270003" y="37288"/>
                </a:lnTo>
                <a:lnTo>
                  <a:pt x="1355231" y="37890"/>
                </a:lnTo>
                <a:lnTo>
                  <a:pt x="1387802" y="37288"/>
                </a:lnTo>
                <a:close/>
              </a:path>
              <a:path w="1744979" h="55880" extrusionOk="0">
                <a:moveTo>
                  <a:pt x="1542998" y="37134"/>
                </a:moveTo>
                <a:lnTo>
                  <a:pt x="1398562" y="37134"/>
                </a:lnTo>
                <a:lnTo>
                  <a:pt x="1478291" y="37512"/>
                </a:lnTo>
                <a:lnTo>
                  <a:pt x="1542998" y="37134"/>
                </a:lnTo>
                <a:close/>
              </a:path>
              <a:path w="1744979" h="55880" extrusionOk="0">
                <a:moveTo>
                  <a:pt x="1722201" y="33562"/>
                </a:moveTo>
                <a:lnTo>
                  <a:pt x="1697415" y="33562"/>
                </a:lnTo>
                <a:lnTo>
                  <a:pt x="1709525" y="33926"/>
                </a:lnTo>
                <a:lnTo>
                  <a:pt x="1720898" y="34823"/>
                </a:lnTo>
                <a:lnTo>
                  <a:pt x="1722201" y="33562"/>
                </a:lnTo>
                <a:close/>
              </a:path>
              <a:path w="1744979" h="55880" extrusionOk="0">
                <a:moveTo>
                  <a:pt x="1744526" y="24065"/>
                </a:moveTo>
                <a:lnTo>
                  <a:pt x="1736875" y="27081"/>
                </a:lnTo>
                <a:lnTo>
                  <a:pt x="1736945" y="27651"/>
                </a:lnTo>
                <a:lnTo>
                  <a:pt x="1744526" y="24065"/>
                </a:lnTo>
                <a:close/>
              </a:path>
              <a:path w="1744979" h="55880" extrusionOk="0">
                <a:moveTo>
                  <a:pt x="932626" y="26754"/>
                </a:moveTo>
                <a:lnTo>
                  <a:pt x="921872" y="26800"/>
                </a:lnTo>
                <a:lnTo>
                  <a:pt x="929408" y="26852"/>
                </a:lnTo>
                <a:lnTo>
                  <a:pt x="932626" y="26754"/>
                </a:lnTo>
                <a:close/>
              </a:path>
              <a:path w="1744979" h="55880" extrusionOk="0">
                <a:moveTo>
                  <a:pt x="932626" y="26754"/>
                </a:moveTo>
                <a:lnTo>
                  <a:pt x="915356" y="26754"/>
                </a:lnTo>
                <a:lnTo>
                  <a:pt x="921872" y="26800"/>
                </a:lnTo>
                <a:lnTo>
                  <a:pt x="932626" y="26754"/>
                </a:lnTo>
                <a:close/>
              </a:path>
              <a:path w="1744979" h="55880" extrusionOk="0">
                <a:moveTo>
                  <a:pt x="1017306" y="378"/>
                </a:moveTo>
                <a:lnTo>
                  <a:pt x="363480" y="1933"/>
                </a:lnTo>
                <a:lnTo>
                  <a:pt x="332858" y="3165"/>
                </a:lnTo>
                <a:lnTo>
                  <a:pt x="317369" y="3445"/>
                </a:lnTo>
                <a:lnTo>
                  <a:pt x="295187" y="3599"/>
                </a:lnTo>
                <a:lnTo>
                  <a:pt x="272828" y="4006"/>
                </a:lnTo>
                <a:lnTo>
                  <a:pt x="108790" y="9567"/>
                </a:lnTo>
                <a:lnTo>
                  <a:pt x="93716" y="10617"/>
                </a:lnTo>
                <a:lnTo>
                  <a:pt x="58652" y="11738"/>
                </a:lnTo>
                <a:lnTo>
                  <a:pt x="41209" y="11878"/>
                </a:lnTo>
                <a:lnTo>
                  <a:pt x="1732276" y="11878"/>
                </a:lnTo>
                <a:lnTo>
                  <a:pt x="1729085" y="9917"/>
                </a:lnTo>
                <a:lnTo>
                  <a:pt x="1720060" y="7480"/>
                </a:lnTo>
                <a:lnTo>
                  <a:pt x="1710512" y="6465"/>
                </a:lnTo>
                <a:lnTo>
                  <a:pt x="1651868" y="6465"/>
                </a:lnTo>
                <a:lnTo>
                  <a:pt x="1557486" y="6006"/>
                </a:lnTo>
                <a:lnTo>
                  <a:pt x="1288343" y="1260"/>
                </a:lnTo>
                <a:lnTo>
                  <a:pt x="1232273" y="1148"/>
                </a:lnTo>
                <a:lnTo>
                  <a:pt x="1204399" y="756"/>
                </a:lnTo>
                <a:lnTo>
                  <a:pt x="1033816" y="756"/>
                </a:lnTo>
                <a:lnTo>
                  <a:pt x="1017306" y="378"/>
                </a:lnTo>
                <a:close/>
              </a:path>
              <a:path w="1744979" h="55880" extrusionOk="0">
                <a:moveTo>
                  <a:pt x="1699038" y="6135"/>
                </a:moveTo>
                <a:lnTo>
                  <a:pt x="1651868" y="6465"/>
                </a:lnTo>
                <a:lnTo>
                  <a:pt x="1710512" y="6465"/>
                </a:lnTo>
                <a:lnTo>
                  <a:pt x="1709780" y="6387"/>
                </a:lnTo>
                <a:lnTo>
                  <a:pt x="1699038" y="6135"/>
                </a:lnTo>
                <a:close/>
              </a:path>
              <a:path w="1744979" h="55880" extrusionOk="0">
                <a:moveTo>
                  <a:pt x="1161753" y="0"/>
                </a:moveTo>
                <a:lnTo>
                  <a:pt x="1033816" y="756"/>
                </a:lnTo>
                <a:lnTo>
                  <a:pt x="1204399" y="756"/>
                </a:lnTo>
                <a:lnTo>
                  <a:pt x="1161753" y="0"/>
                </a:lnTo>
                <a:close/>
              </a:path>
            </a:pathLst>
          </a:custGeom>
          <a:solidFill>
            <a:srgbClr val="221F1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p:nvPr/>
        </p:nvSpPr>
        <p:spPr>
          <a:xfrm>
            <a:off x="646300" y="158672"/>
            <a:ext cx="131444" cy="502920"/>
          </a:xfrm>
          <a:custGeom>
            <a:avLst/>
            <a:gdLst/>
            <a:ahLst/>
            <a:cxnLst/>
            <a:rect l="l" t="t" r="r" b="b"/>
            <a:pathLst>
              <a:path w="175259" h="670560" extrusionOk="0">
                <a:moveTo>
                  <a:pt x="0" y="0"/>
                </a:moveTo>
                <a:lnTo>
                  <a:pt x="175130" y="0"/>
                </a:lnTo>
                <a:lnTo>
                  <a:pt x="175130" y="670422"/>
                </a:lnTo>
                <a:lnTo>
                  <a:pt x="0" y="670422"/>
                </a:lnTo>
                <a:lnTo>
                  <a:pt x="0" y="0"/>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 name="Google Shape;115;p17"/>
          <p:cNvSpPr/>
          <p:nvPr/>
        </p:nvSpPr>
        <p:spPr>
          <a:xfrm>
            <a:off x="834753" y="158672"/>
            <a:ext cx="361950" cy="502920"/>
          </a:xfrm>
          <a:custGeom>
            <a:avLst/>
            <a:gdLst/>
            <a:ahLst/>
            <a:cxnLst/>
            <a:rect l="l" t="t" r="r" b="b"/>
            <a:pathLst>
              <a:path w="482600" h="670560" extrusionOk="0">
                <a:moveTo>
                  <a:pt x="274160" y="0"/>
                </a:moveTo>
                <a:lnTo>
                  <a:pt x="0" y="0"/>
                </a:lnTo>
                <a:lnTo>
                  <a:pt x="0" y="670422"/>
                </a:lnTo>
                <a:lnTo>
                  <a:pt x="175130" y="670422"/>
                </a:lnTo>
                <a:lnTo>
                  <a:pt x="175130" y="402074"/>
                </a:lnTo>
                <a:lnTo>
                  <a:pt x="439912" y="402074"/>
                </a:lnTo>
                <a:lnTo>
                  <a:pt x="439609" y="400975"/>
                </a:lnTo>
                <a:lnTo>
                  <a:pt x="419198" y="370397"/>
                </a:lnTo>
                <a:lnTo>
                  <a:pt x="387777" y="349866"/>
                </a:lnTo>
                <a:lnTo>
                  <a:pt x="343702" y="339907"/>
                </a:lnTo>
                <a:lnTo>
                  <a:pt x="343702" y="338034"/>
                </a:lnTo>
                <a:lnTo>
                  <a:pt x="386455" y="325329"/>
                </a:lnTo>
                <a:lnTo>
                  <a:pt x="418821" y="302308"/>
                </a:lnTo>
                <a:lnTo>
                  <a:pt x="431660" y="283676"/>
                </a:lnTo>
                <a:lnTo>
                  <a:pt x="175130" y="283676"/>
                </a:lnTo>
                <a:lnTo>
                  <a:pt x="175130" y="125933"/>
                </a:lnTo>
                <a:lnTo>
                  <a:pt x="453209" y="125933"/>
                </a:lnTo>
                <a:lnTo>
                  <a:pt x="440576" y="86326"/>
                </a:lnTo>
                <a:lnTo>
                  <a:pt x="416592" y="50539"/>
                </a:lnTo>
                <a:lnTo>
                  <a:pt x="381458" y="23342"/>
                </a:lnTo>
                <a:lnTo>
                  <a:pt x="334280" y="6055"/>
                </a:lnTo>
                <a:lnTo>
                  <a:pt x="274160" y="0"/>
                </a:lnTo>
                <a:close/>
              </a:path>
              <a:path w="482600" h="670560" extrusionOk="0">
                <a:moveTo>
                  <a:pt x="439912" y="402074"/>
                </a:moveTo>
                <a:lnTo>
                  <a:pt x="221491" y="402074"/>
                </a:lnTo>
                <a:lnTo>
                  <a:pt x="248301" y="406335"/>
                </a:lnTo>
                <a:lnTo>
                  <a:pt x="266031" y="421403"/>
                </a:lnTo>
                <a:lnTo>
                  <a:pt x="275827" y="450704"/>
                </a:lnTo>
                <a:lnTo>
                  <a:pt x="278838" y="497667"/>
                </a:lnTo>
                <a:lnTo>
                  <a:pt x="278884" y="547653"/>
                </a:lnTo>
                <a:lnTo>
                  <a:pt x="279102" y="569735"/>
                </a:lnTo>
                <a:lnTo>
                  <a:pt x="280952" y="603884"/>
                </a:lnTo>
                <a:lnTo>
                  <a:pt x="285974" y="639438"/>
                </a:lnTo>
                <a:lnTo>
                  <a:pt x="295754" y="670422"/>
                </a:lnTo>
                <a:lnTo>
                  <a:pt x="482161" y="670422"/>
                </a:lnTo>
                <a:lnTo>
                  <a:pt x="482161" y="661051"/>
                </a:lnTo>
                <a:lnTo>
                  <a:pt x="474981" y="656514"/>
                </a:lnTo>
                <a:lnTo>
                  <a:pt x="469829" y="651448"/>
                </a:lnTo>
                <a:lnTo>
                  <a:pt x="455028" y="602127"/>
                </a:lnTo>
                <a:lnTo>
                  <a:pt x="453968" y="490169"/>
                </a:lnTo>
                <a:lnTo>
                  <a:pt x="450652" y="441074"/>
                </a:lnTo>
                <a:lnTo>
                  <a:pt x="439912" y="402074"/>
                </a:lnTo>
                <a:close/>
              </a:path>
              <a:path w="482600" h="670560" extrusionOk="0">
                <a:moveTo>
                  <a:pt x="453209" y="125933"/>
                </a:moveTo>
                <a:lnTo>
                  <a:pt x="208961" y="125933"/>
                </a:lnTo>
                <a:lnTo>
                  <a:pt x="242960" y="130443"/>
                </a:lnTo>
                <a:lnTo>
                  <a:pt x="266120" y="144469"/>
                </a:lnTo>
                <a:lnTo>
                  <a:pt x="279349" y="168751"/>
                </a:lnTo>
                <a:lnTo>
                  <a:pt x="283558" y="204032"/>
                </a:lnTo>
                <a:lnTo>
                  <a:pt x="279100" y="236639"/>
                </a:lnTo>
                <a:lnTo>
                  <a:pt x="265535" y="261776"/>
                </a:lnTo>
                <a:lnTo>
                  <a:pt x="242572" y="277953"/>
                </a:lnTo>
                <a:lnTo>
                  <a:pt x="209922" y="283676"/>
                </a:lnTo>
                <a:lnTo>
                  <a:pt x="431660" y="283676"/>
                </a:lnTo>
                <a:lnTo>
                  <a:pt x="441309" y="269674"/>
                </a:lnTo>
                <a:lnTo>
                  <a:pt x="454428" y="228132"/>
                </a:lnTo>
                <a:lnTo>
                  <a:pt x="458688" y="178388"/>
                </a:lnTo>
                <a:lnTo>
                  <a:pt x="454309" y="129383"/>
                </a:lnTo>
                <a:lnTo>
                  <a:pt x="453209" y="125933"/>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 name="Google Shape;116;p17"/>
          <p:cNvSpPr/>
          <p:nvPr/>
        </p:nvSpPr>
        <p:spPr>
          <a:xfrm>
            <a:off x="1225288" y="149086"/>
            <a:ext cx="347185" cy="522922"/>
          </a:xfrm>
          <a:custGeom>
            <a:avLst/>
            <a:gdLst/>
            <a:ahLst/>
            <a:cxnLst/>
            <a:rect l="l" t="t" r="r" b="b"/>
            <a:pathLst>
              <a:path w="462914" h="697230" extrusionOk="0">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w="462914" h="697230" extrusionOk="0">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w="462914" h="697230" extrusionOk="0">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 name="Google Shape;117;p17"/>
          <p:cNvSpPr/>
          <p:nvPr/>
        </p:nvSpPr>
        <p:spPr>
          <a:xfrm>
            <a:off x="1604545" y="149086"/>
            <a:ext cx="360521" cy="522446"/>
          </a:xfrm>
          <a:custGeom>
            <a:avLst/>
            <a:gdLst/>
            <a:ahLst/>
            <a:cxnLst/>
            <a:rect l="l" t="t" r="r" b="b"/>
            <a:pathLst>
              <a:path w="480694" h="696594" extrusionOk="0">
                <a:moveTo>
                  <a:pt x="240328" y="0"/>
                </a:moveTo>
                <a:lnTo>
                  <a:pt x="194401" y="2458"/>
                </a:lnTo>
                <a:lnTo>
                  <a:pt x="154048" y="9999"/>
                </a:lnTo>
                <a:lnTo>
                  <a:pt x="89056" y="41335"/>
                </a:lnTo>
                <a:lnTo>
                  <a:pt x="43328" y="96014"/>
                </a:lnTo>
                <a:lnTo>
                  <a:pt x="27055" y="132734"/>
                </a:lnTo>
                <a:lnTo>
                  <a:pt x="14839" y="176042"/>
                </a:lnTo>
                <a:lnTo>
                  <a:pt x="6426" y="226188"/>
                </a:lnTo>
                <a:lnTo>
                  <a:pt x="1564" y="283424"/>
                </a:lnTo>
                <a:lnTo>
                  <a:pt x="0" y="348000"/>
                </a:lnTo>
                <a:lnTo>
                  <a:pt x="1564" y="412655"/>
                </a:lnTo>
                <a:lnTo>
                  <a:pt x="6426" y="469956"/>
                </a:lnTo>
                <a:lnTo>
                  <a:pt x="14839" y="520155"/>
                </a:lnTo>
                <a:lnTo>
                  <a:pt x="27055" y="563504"/>
                </a:lnTo>
                <a:lnTo>
                  <a:pt x="43328" y="600255"/>
                </a:lnTo>
                <a:lnTo>
                  <a:pt x="89056" y="654972"/>
                </a:lnTo>
                <a:lnTo>
                  <a:pt x="154048" y="686323"/>
                </a:lnTo>
                <a:lnTo>
                  <a:pt x="194401" y="693867"/>
                </a:lnTo>
                <a:lnTo>
                  <a:pt x="240328" y="696325"/>
                </a:lnTo>
                <a:lnTo>
                  <a:pt x="286238" y="693867"/>
                </a:lnTo>
                <a:lnTo>
                  <a:pt x="326560" y="686323"/>
                </a:lnTo>
                <a:lnTo>
                  <a:pt x="391469" y="654972"/>
                </a:lnTo>
                <a:lnTo>
                  <a:pt x="437101" y="600255"/>
                </a:lnTo>
                <a:lnTo>
                  <a:pt x="446822" y="578239"/>
                </a:lnTo>
                <a:lnTo>
                  <a:pt x="240328" y="578239"/>
                </a:lnTo>
                <a:lnTo>
                  <a:pt x="217335" y="573767"/>
                </a:lnTo>
                <a:lnTo>
                  <a:pt x="190620" y="531067"/>
                </a:lnTo>
                <a:lnTo>
                  <a:pt x="184549" y="488222"/>
                </a:lnTo>
                <a:lnTo>
                  <a:pt x="181768" y="427969"/>
                </a:lnTo>
                <a:lnTo>
                  <a:pt x="181102" y="348000"/>
                </a:lnTo>
                <a:lnTo>
                  <a:pt x="181768" y="268056"/>
                </a:lnTo>
                <a:lnTo>
                  <a:pt x="184549" y="207860"/>
                </a:lnTo>
                <a:lnTo>
                  <a:pt x="190620" y="165088"/>
                </a:lnTo>
                <a:lnTo>
                  <a:pt x="217335" y="122514"/>
                </a:lnTo>
                <a:lnTo>
                  <a:pt x="240328" y="118065"/>
                </a:lnTo>
                <a:lnTo>
                  <a:pt x="446846" y="118065"/>
                </a:lnTo>
                <a:lnTo>
                  <a:pt x="437101" y="96014"/>
                </a:lnTo>
                <a:lnTo>
                  <a:pt x="391469" y="41335"/>
                </a:lnTo>
                <a:lnTo>
                  <a:pt x="326560" y="9999"/>
                </a:lnTo>
                <a:lnTo>
                  <a:pt x="286238" y="2458"/>
                </a:lnTo>
                <a:lnTo>
                  <a:pt x="240328" y="0"/>
                </a:lnTo>
                <a:close/>
              </a:path>
              <a:path w="480694" h="696594" extrusionOk="0">
                <a:moveTo>
                  <a:pt x="446846" y="118065"/>
                </a:moveTo>
                <a:lnTo>
                  <a:pt x="240328" y="118065"/>
                </a:lnTo>
                <a:lnTo>
                  <a:pt x="263305" y="122514"/>
                </a:lnTo>
                <a:lnTo>
                  <a:pt x="279471" y="137414"/>
                </a:lnTo>
                <a:lnTo>
                  <a:pt x="290000" y="165088"/>
                </a:lnTo>
                <a:lnTo>
                  <a:pt x="296068" y="207860"/>
                </a:lnTo>
                <a:lnTo>
                  <a:pt x="298847" y="268056"/>
                </a:lnTo>
                <a:lnTo>
                  <a:pt x="299513" y="348000"/>
                </a:lnTo>
                <a:lnTo>
                  <a:pt x="298847" y="427969"/>
                </a:lnTo>
                <a:lnTo>
                  <a:pt x="296068" y="488222"/>
                </a:lnTo>
                <a:lnTo>
                  <a:pt x="290000" y="531067"/>
                </a:lnTo>
                <a:lnTo>
                  <a:pt x="263305" y="573767"/>
                </a:lnTo>
                <a:lnTo>
                  <a:pt x="240328" y="578239"/>
                </a:lnTo>
                <a:lnTo>
                  <a:pt x="446822" y="578239"/>
                </a:lnTo>
                <a:lnTo>
                  <a:pt x="465504" y="520155"/>
                </a:lnTo>
                <a:lnTo>
                  <a:pt x="473884" y="469956"/>
                </a:lnTo>
                <a:lnTo>
                  <a:pt x="478725" y="412655"/>
                </a:lnTo>
                <a:lnTo>
                  <a:pt x="480281" y="348000"/>
                </a:lnTo>
                <a:lnTo>
                  <a:pt x="478725" y="283424"/>
                </a:lnTo>
                <a:lnTo>
                  <a:pt x="473884" y="226188"/>
                </a:lnTo>
                <a:lnTo>
                  <a:pt x="465504" y="176042"/>
                </a:lnTo>
                <a:lnTo>
                  <a:pt x="453328" y="132734"/>
                </a:lnTo>
                <a:lnTo>
                  <a:pt x="446846"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 name="Google Shape;118;p17"/>
          <p:cNvSpPr/>
          <p:nvPr/>
        </p:nvSpPr>
        <p:spPr>
          <a:xfrm>
            <a:off x="242106" y="148683"/>
            <a:ext cx="347185" cy="522922"/>
          </a:xfrm>
          <a:custGeom>
            <a:avLst/>
            <a:gdLst/>
            <a:ahLst/>
            <a:cxnLst/>
            <a:rect l="l" t="t" r="r" b="b"/>
            <a:pathLst>
              <a:path w="462914" h="697230" extrusionOk="0">
                <a:moveTo>
                  <a:pt x="240328" y="0"/>
                </a:moveTo>
                <a:lnTo>
                  <a:pt x="193770" y="2331"/>
                </a:lnTo>
                <a:lnTo>
                  <a:pt x="153027" y="9543"/>
                </a:lnTo>
                <a:lnTo>
                  <a:pt x="87820" y="39916"/>
                </a:lnTo>
                <a:lnTo>
                  <a:pt x="42382" y="93734"/>
                </a:lnTo>
                <a:lnTo>
                  <a:pt x="26348" y="130251"/>
                </a:lnTo>
                <a:lnTo>
                  <a:pt x="14384" y="173609"/>
                </a:lnTo>
                <a:lnTo>
                  <a:pt x="6199" y="224136"/>
                </a:lnTo>
                <a:lnTo>
                  <a:pt x="1501" y="282157"/>
                </a:lnTo>
                <a:lnTo>
                  <a:pt x="0" y="348000"/>
                </a:lnTo>
                <a:lnTo>
                  <a:pt x="1162" y="412451"/>
                </a:lnTo>
                <a:lnTo>
                  <a:pt x="4979" y="469641"/>
                </a:lnTo>
                <a:lnTo>
                  <a:pt x="11944" y="519806"/>
                </a:lnTo>
                <a:lnTo>
                  <a:pt x="22553" y="563184"/>
                </a:lnTo>
                <a:lnTo>
                  <a:pt x="37298" y="600009"/>
                </a:lnTo>
                <a:lnTo>
                  <a:pt x="81178" y="654954"/>
                </a:lnTo>
                <a:lnTo>
                  <a:pt x="147536" y="686532"/>
                </a:lnTo>
                <a:lnTo>
                  <a:pt x="190381" y="694150"/>
                </a:lnTo>
                <a:lnTo>
                  <a:pt x="240328" y="696637"/>
                </a:lnTo>
                <a:lnTo>
                  <a:pt x="282070" y="694324"/>
                </a:lnTo>
                <a:lnTo>
                  <a:pt x="322346" y="686626"/>
                </a:lnTo>
                <a:lnTo>
                  <a:pt x="359891" y="672404"/>
                </a:lnTo>
                <a:lnTo>
                  <a:pt x="393442" y="650519"/>
                </a:lnTo>
                <a:lnTo>
                  <a:pt x="421737" y="619834"/>
                </a:lnTo>
                <a:lnTo>
                  <a:pt x="443511" y="579209"/>
                </a:lnTo>
                <a:lnTo>
                  <a:pt x="443774" y="578239"/>
                </a:lnTo>
                <a:lnTo>
                  <a:pt x="240328" y="578239"/>
                </a:lnTo>
                <a:lnTo>
                  <a:pt x="217310" y="573789"/>
                </a:lnTo>
                <a:lnTo>
                  <a:pt x="190453" y="531185"/>
                </a:lnTo>
                <a:lnTo>
                  <a:pt x="184301" y="488361"/>
                </a:lnTo>
                <a:lnTo>
                  <a:pt x="181459" y="428078"/>
                </a:lnTo>
                <a:lnTo>
                  <a:pt x="180768" y="348000"/>
                </a:lnTo>
                <a:lnTo>
                  <a:pt x="181459" y="268056"/>
                </a:lnTo>
                <a:lnTo>
                  <a:pt x="184301" y="207860"/>
                </a:lnTo>
                <a:lnTo>
                  <a:pt x="190453" y="165088"/>
                </a:lnTo>
                <a:lnTo>
                  <a:pt x="217310" y="122514"/>
                </a:lnTo>
                <a:lnTo>
                  <a:pt x="240328" y="118065"/>
                </a:lnTo>
                <a:lnTo>
                  <a:pt x="443377" y="118065"/>
                </a:lnTo>
                <a:lnTo>
                  <a:pt x="430657" y="88026"/>
                </a:lnTo>
                <a:lnTo>
                  <a:pt x="408358" y="57440"/>
                </a:lnTo>
                <a:lnTo>
                  <a:pt x="378643" y="32930"/>
                </a:lnTo>
                <a:lnTo>
                  <a:pt x="341044" y="14911"/>
                </a:lnTo>
                <a:lnTo>
                  <a:pt x="295095" y="3796"/>
                </a:lnTo>
                <a:lnTo>
                  <a:pt x="240328" y="0"/>
                </a:lnTo>
                <a:close/>
              </a:path>
              <a:path w="462914" h="697230" extrusionOk="0">
                <a:moveTo>
                  <a:pt x="462447" y="413918"/>
                </a:moveTo>
                <a:lnTo>
                  <a:pt x="292955" y="413918"/>
                </a:lnTo>
                <a:lnTo>
                  <a:pt x="290811" y="493101"/>
                </a:lnTo>
                <a:lnTo>
                  <a:pt x="282853" y="543641"/>
                </a:lnTo>
                <a:lnTo>
                  <a:pt x="266789" y="570400"/>
                </a:lnTo>
                <a:lnTo>
                  <a:pt x="240328" y="578239"/>
                </a:lnTo>
                <a:lnTo>
                  <a:pt x="443774" y="578239"/>
                </a:lnTo>
                <a:lnTo>
                  <a:pt x="457502" y="527507"/>
                </a:lnTo>
                <a:lnTo>
                  <a:pt x="462447" y="463588"/>
                </a:lnTo>
                <a:lnTo>
                  <a:pt x="462447" y="413918"/>
                </a:lnTo>
                <a:close/>
              </a:path>
              <a:path w="462914" h="697230" extrusionOk="0">
                <a:moveTo>
                  <a:pt x="443377" y="118065"/>
                </a:moveTo>
                <a:lnTo>
                  <a:pt x="240328" y="118065"/>
                </a:lnTo>
                <a:lnTo>
                  <a:pt x="262087" y="122775"/>
                </a:lnTo>
                <a:lnTo>
                  <a:pt x="276969" y="138854"/>
                </a:lnTo>
                <a:lnTo>
                  <a:pt x="285508" y="169226"/>
                </a:lnTo>
                <a:lnTo>
                  <a:pt x="288235" y="216813"/>
                </a:lnTo>
                <a:lnTo>
                  <a:pt x="288235" y="254281"/>
                </a:lnTo>
                <a:lnTo>
                  <a:pt x="457727" y="254281"/>
                </a:lnTo>
                <a:lnTo>
                  <a:pt x="457727" y="212109"/>
                </a:lnTo>
                <a:lnTo>
                  <a:pt x="454875" y="165774"/>
                </a:lnTo>
                <a:lnTo>
                  <a:pt x="446007" y="124275"/>
                </a:lnTo>
                <a:lnTo>
                  <a:pt x="443377" y="118065"/>
                </a:lnTo>
                <a:close/>
              </a:path>
            </a:pathLst>
          </a:custGeom>
          <a:solidFill>
            <a:srgbClr val="EAC81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 name="Google Shape;119;p17"/>
          <p:cNvSpPr txBox="1"/>
          <p:nvPr/>
        </p:nvSpPr>
        <p:spPr>
          <a:xfrm>
            <a:off x="242639" y="1103475"/>
            <a:ext cx="5677500" cy="381900"/>
          </a:xfrm>
          <a:prstGeom prst="rect">
            <a:avLst/>
          </a:prstGeom>
          <a:noFill/>
          <a:ln>
            <a:noFill/>
          </a:ln>
        </p:spPr>
        <p:txBody>
          <a:bodyPr spcFirstLastPara="1" wrap="square" lIns="0" tIns="12375" rIns="0" bIns="0" anchor="t" anchorCtr="0">
            <a:spAutoFit/>
          </a:bodyPr>
          <a:lstStyle/>
          <a:p>
            <a:pPr marL="12700" marR="0" lvl="0" indent="0" algn="l" rtl="0">
              <a:lnSpc>
                <a:spcPct val="100000"/>
              </a:lnSpc>
              <a:spcBef>
                <a:spcPts val="0"/>
              </a:spcBef>
              <a:spcAft>
                <a:spcPts val="0"/>
              </a:spcAft>
              <a:buNone/>
            </a:pPr>
            <a:r>
              <a:rPr lang="nl" sz="2400" b="1">
                <a:solidFill>
                  <a:schemeClr val="dk1"/>
                </a:solidFill>
                <a:latin typeface="Arial"/>
                <a:ea typeface="Arial"/>
                <a:cs typeface="Arial"/>
                <a:sym typeface="Arial"/>
              </a:rPr>
              <a:t>Waarom </a:t>
            </a:r>
            <a:r>
              <a:rPr lang="nl" sz="2400" b="1">
                <a:solidFill>
                  <a:schemeClr val="dk1"/>
                </a:solidFill>
              </a:rPr>
              <a:t>Track-partner worden?</a:t>
            </a:r>
            <a:endParaRPr sz="2400">
              <a:solidFill>
                <a:schemeClr val="dk1"/>
              </a:solidFill>
              <a:latin typeface="Arial"/>
              <a:ea typeface="Arial"/>
              <a:cs typeface="Arial"/>
              <a:sym typeface="Arial"/>
            </a:endParaRPr>
          </a:p>
        </p:txBody>
      </p:sp>
      <p:sp>
        <p:nvSpPr>
          <p:cNvPr id="120" name="Google Shape;120;p17"/>
          <p:cNvSpPr/>
          <p:nvPr/>
        </p:nvSpPr>
        <p:spPr>
          <a:xfrm>
            <a:off x="1904484" y="1495160"/>
            <a:ext cx="1308734" cy="41910"/>
          </a:xfrm>
          <a:custGeom>
            <a:avLst/>
            <a:gdLst/>
            <a:ahLst/>
            <a:cxnLst/>
            <a:rect l="l" t="t" r="r" b="b"/>
            <a:pathLst>
              <a:path w="1744979" h="55880" extrusionOk="0">
                <a:moveTo>
                  <a:pt x="1736613" y="24961"/>
                </a:moveTo>
                <a:lnTo>
                  <a:pt x="987380" y="24961"/>
                </a:lnTo>
                <a:lnTo>
                  <a:pt x="967970" y="28348"/>
                </a:lnTo>
                <a:lnTo>
                  <a:pt x="913416" y="35425"/>
                </a:lnTo>
                <a:lnTo>
                  <a:pt x="893559" y="39305"/>
                </a:lnTo>
                <a:lnTo>
                  <a:pt x="905864" y="40258"/>
                </a:lnTo>
                <a:lnTo>
                  <a:pt x="914527" y="42219"/>
                </a:lnTo>
                <a:lnTo>
                  <a:pt x="919813" y="45861"/>
                </a:lnTo>
                <a:lnTo>
                  <a:pt x="921990" y="51856"/>
                </a:lnTo>
                <a:lnTo>
                  <a:pt x="922937" y="53649"/>
                </a:lnTo>
                <a:lnTo>
                  <a:pt x="925780" y="53649"/>
                </a:lnTo>
                <a:lnTo>
                  <a:pt x="928624" y="54546"/>
                </a:lnTo>
                <a:lnTo>
                  <a:pt x="936205" y="55442"/>
                </a:lnTo>
                <a:lnTo>
                  <a:pt x="943786" y="55442"/>
                </a:lnTo>
                <a:lnTo>
                  <a:pt x="951368" y="54546"/>
                </a:lnTo>
                <a:lnTo>
                  <a:pt x="967005" y="52921"/>
                </a:lnTo>
                <a:lnTo>
                  <a:pt x="1013915" y="47374"/>
                </a:lnTo>
                <a:lnTo>
                  <a:pt x="1089374" y="42331"/>
                </a:lnTo>
                <a:lnTo>
                  <a:pt x="1165544" y="39305"/>
                </a:lnTo>
                <a:lnTo>
                  <a:pt x="1270003" y="37288"/>
                </a:lnTo>
                <a:lnTo>
                  <a:pt x="1387802" y="37288"/>
                </a:lnTo>
                <a:lnTo>
                  <a:pt x="1398562" y="37134"/>
                </a:lnTo>
                <a:lnTo>
                  <a:pt x="1542998" y="37134"/>
                </a:lnTo>
                <a:lnTo>
                  <a:pt x="1615504" y="35999"/>
                </a:lnTo>
                <a:lnTo>
                  <a:pt x="1661131" y="34823"/>
                </a:lnTo>
                <a:lnTo>
                  <a:pt x="1673241" y="34178"/>
                </a:lnTo>
                <a:lnTo>
                  <a:pt x="1685328" y="33702"/>
                </a:lnTo>
                <a:lnTo>
                  <a:pt x="1697415" y="33562"/>
                </a:lnTo>
                <a:lnTo>
                  <a:pt x="1722201" y="33562"/>
                </a:lnTo>
                <a:lnTo>
                  <a:pt x="1723677" y="32133"/>
                </a:lnTo>
                <a:lnTo>
                  <a:pt x="1733687" y="28337"/>
                </a:lnTo>
                <a:lnTo>
                  <a:pt x="1736875" y="27081"/>
                </a:lnTo>
                <a:lnTo>
                  <a:pt x="1736613" y="24961"/>
                </a:lnTo>
                <a:close/>
              </a:path>
              <a:path w="1744979" h="55880" extrusionOk="0">
                <a:moveTo>
                  <a:pt x="8736" y="11150"/>
                </a:moveTo>
                <a:lnTo>
                  <a:pt x="1436" y="12634"/>
                </a:lnTo>
                <a:lnTo>
                  <a:pt x="0" y="15800"/>
                </a:lnTo>
                <a:lnTo>
                  <a:pt x="2739" y="20479"/>
                </a:lnTo>
                <a:lnTo>
                  <a:pt x="9772" y="28953"/>
                </a:lnTo>
                <a:lnTo>
                  <a:pt x="18494" y="34487"/>
                </a:lnTo>
                <a:lnTo>
                  <a:pt x="31658" y="37498"/>
                </a:lnTo>
                <a:lnTo>
                  <a:pt x="52018" y="38409"/>
                </a:lnTo>
                <a:lnTo>
                  <a:pt x="76895" y="38101"/>
                </a:lnTo>
                <a:lnTo>
                  <a:pt x="101772" y="37288"/>
                </a:lnTo>
                <a:lnTo>
                  <a:pt x="151525" y="34823"/>
                </a:lnTo>
                <a:lnTo>
                  <a:pt x="296520" y="29444"/>
                </a:lnTo>
                <a:lnTo>
                  <a:pt x="932626" y="26754"/>
                </a:lnTo>
                <a:lnTo>
                  <a:pt x="987380" y="24961"/>
                </a:lnTo>
                <a:lnTo>
                  <a:pt x="1736613" y="24961"/>
                </a:lnTo>
                <a:lnTo>
                  <a:pt x="1736061" y="20479"/>
                </a:lnTo>
                <a:lnTo>
                  <a:pt x="1736061" y="18686"/>
                </a:lnTo>
                <a:lnTo>
                  <a:pt x="1736945" y="15100"/>
                </a:lnTo>
                <a:lnTo>
                  <a:pt x="1736060" y="14203"/>
                </a:lnTo>
                <a:lnTo>
                  <a:pt x="1732276" y="11878"/>
                </a:lnTo>
                <a:lnTo>
                  <a:pt x="41209" y="11878"/>
                </a:lnTo>
                <a:lnTo>
                  <a:pt x="8736" y="11150"/>
                </a:lnTo>
                <a:close/>
              </a:path>
              <a:path w="1744979" h="55880" extrusionOk="0">
                <a:moveTo>
                  <a:pt x="1387802" y="37288"/>
                </a:moveTo>
                <a:lnTo>
                  <a:pt x="1270003" y="37288"/>
                </a:lnTo>
                <a:lnTo>
                  <a:pt x="1355231" y="37890"/>
                </a:lnTo>
                <a:lnTo>
                  <a:pt x="1387802" y="37288"/>
                </a:lnTo>
                <a:close/>
              </a:path>
              <a:path w="1744979" h="55880" extrusionOk="0">
                <a:moveTo>
                  <a:pt x="1542998" y="37134"/>
                </a:moveTo>
                <a:lnTo>
                  <a:pt x="1398562" y="37134"/>
                </a:lnTo>
                <a:lnTo>
                  <a:pt x="1478291" y="37512"/>
                </a:lnTo>
                <a:lnTo>
                  <a:pt x="1542998" y="37134"/>
                </a:lnTo>
                <a:close/>
              </a:path>
              <a:path w="1744979" h="55880" extrusionOk="0">
                <a:moveTo>
                  <a:pt x="1722201" y="33562"/>
                </a:moveTo>
                <a:lnTo>
                  <a:pt x="1697415" y="33562"/>
                </a:lnTo>
                <a:lnTo>
                  <a:pt x="1709525" y="33926"/>
                </a:lnTo>
                <a:lnTo>
                  <a:pt x="1720898" y="34823"/>
                </a:lnTo>
                <a:lnTo>
                  <a:pt x="1722201" y="33562"/>
                </a:lnTo>
                <a:close/>
              </a:path>
              <a:path w="1744979" h="55880" extrusionOk="0">
                <a:moveTo>
                  <a:pt x="1744526" y="24065"/>
                </a:moveTo>
                <a:lnTo>
                  <a:pt x="1736875" y="27081"/>
                </a:lnTo>
                <a:lnTo>
                  <a:pt x="1736945" y="27651"/>
                </a:lnTo>
                <a:lnTo>
                  <a:pt x="1744526" y="24065"/>
                </a:lnTo>
                <a:close/>
              </a:path>
              <a:path w="1744979" h="55880" extrusionOk="0">
                <a:moveTo>
                  <a:pt x="932626" y="26754"/>
                </a:moveTo>
                <a:lnTo>
                  <a:pt x="921872" y="26800"/>
                </a:lnTo>
                <a:lnTo>
                  <a:pt x="929408" y="26852"/>
                </a:lnTo>
                <a:lnTo>
                  <a:pt x="932626" y="26754"/>
                </a:lnTo>
                <a:close/>
              </a:path>
              <a:path w="1744979" h="55880" extrusionOk="0">
                <a:moveTo>
                  <a:pt x="932626" y="26754"/>
                </a:moveTo>
                <a:lnTo>
                  <a:pt x="915356" y="26754"/>
                </a:lnTo>
                <a:lnTo>
                  <a:pt x="921872" y="26800"/>
                </a:lnTo>
                <a:lnTo>
                  <a:pt x="932626" y="26754"/>
                </a:lnTo>
                <a:close/>
              </a:path>
              <a:path w="1744979" h="55880" extrusionOk="0">
                <a:moveTo>
                  <a:pt x="1017306" y="378"/>
                </a:moveTo>
                <a:lnTo>
                  <a:pt x="363480" y="1933"/>
                </a:lnTo>
                <a:lnTo>
                  <a:pt x="332858" y="3165"/>
                </a:lnTo>
                <a:lnTo>
                  <a:pt x="317369" y="3445"/>
                </a:lnTo>
                <a:lnTo>
                  <a:pt x="295187" y="3599"/>
                </a:lnTo>
                <a:lnTo>
                  <a:pt x="272828" y="4006"/>
                </a:lnTo>
                <a:lnTo>
                  <a:pt x="108790" y="9567"/>
                </a:lnTo>
                <a:lnTo>
                  <a:pt x="93716" y="10617"/>
                </a:lnTo>
                <a:lnTo>
                  <a:pt x="58652" y="11738"/>
                </a:lnTo>
                <a:lnTo>
                  <a:pt x="41209" y="11878"/>
                </a:lnTo>
                <a:lnTo>
                  <a:pt x="1732276" y="11878"/>
                </a:lnTo>
                <a:lnTo>
                  <a:pt x="1729085" y="9917"/>
                </a:lnTo>
                <a:lnTo>
                  <a:pt x="1720060" y="7480"/>
                </a:lnTo>
                <a:lnTo>
                  <a:pt x="1710512" y="6465"/>
                </a:lnTo>
                <a:lnTo>
                  <a:pt x="1651868" y="6465"/>
                </a:lnTo>
                <a:lnTo>
                  <a:pt x="1557486" y="6006"/>
                </a:lnTo>
                <a:lnTo>
                  <a:pt x="1288343" y="1260"/>
                </a:lnTo>
                <a:lnTo>
                  <a:pt x="1232273" y="1148"/>
                </a:lnTo>
                <a:lnTo>
                  <a:pt x="1204399" y="756"/>
                </a:lnTo>
                <a:lnTo>
                  <a:pt x="1033816" y="756"/>
                </a:lnTo>
                <a:lnTo>
                  <a:pt x="1017306" y="378"/>
                </a:lnTo>
                <a:close/>
              </a:path>
              <a:path w="1744979" h="55880" extrusionOk="0">
                <a:moveTo>
                  <a:pt x="1699038" y="6135"/>
                </a:moveTo>
                <a:lnTo>
                  <a:pt x="1651868" y="6465"/>
                </a:lnTo>
                <a:lnTo>
                  <a:pt x="1710512" y="6465"/>
                </a:lnTo>
                <a:lnTo>
                  <a:pt x="1709780" y="6387"/>
                </a:lnTo>
                <a:lnTo>
                  <a:pt x="1699038" y="6135"/>
                </a:lnTo>
                <a:close/>
              </a:path>
              <a:path w="1744979" h="55880" extrusionOk="0">
                <a:moveTo>
                  <a:pt x="1161753" y="0"/>
                </a:moveTo>
                <a:lnTo>
                  <a:pt x="1033816" y="756"/>
                </a:lnTo>
                <a:lnTo>
                  <a:pt x="1204399" y="756"/>
                </a:lnTo>
                <a:lnTo>
                  <a:pt x="1161753" y="0"/>
                </a:lnTo>
                <a:close/>
              </a:path>
            </a:pathLst>
          </a:custGeom>
          <a:solidFill>
            <a:srgbClr val="221F1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21" name="Google Shape;121;p17"/>
          <p:cNvSpPr txBox="1"/>
          <p:nvPr/>
        </p:nvSpPr>
        <p:spPr>
          <a:xfrm>
            <a:off x="244078" y="1664255"/>
            <a:ext cx="2748000" cy="3565200"/>
          </a:xfrm>
          <a:prstGeom prst="rect">
            <a:avLst/>
          </a:prstGeom>
          <a:noFill/>
          <a:ln>
            <a:noFill/>
          </a:ln>
        </p:spPr>
        <p:txBody>
          <a:bodyPr spcFirstLastPara="1" wrap="square" lIns="0" tIns="9525" rIns="0" bIns="0" anchor="t" anchorCtr="0">
            <a:spAutoFit/>
          </a:bodyPr>
          <a:lstStyle/>
          <a:p>
            <a:pPr marL="342900" marR="0" lvl="0" indent="-234950" algn="l" rtl="0">
              <a:spcBef>
                <a:spcPts val="0"/>
              </a:spcBef>
              <a:spcAft>
                <a:spcPts val="0"/>
              </a:spcAft>
              <a:buClr>
                <a:schemeClr val="dk1"/>
              </a:buClr>
              <a:buSzPts val="1100"/>
              <a:buChar char="●"/>
            </a:pPr>
            <a:r>
              <a:rPr lang="nl" sz="1100">
                <a:solidFill>
                  <a:schemeClr val="dk1"/>
                </a:solidFill>
              </a:rPr>
              <a:t>Je draagt bij aan de versnelling van een circulaire economie, waarin  producten en materialen worden  hergebruikt en grondstoffen hun waarde behouden.</a:t>
            </a:r>
            <a:endParaRPr sz="1100">
              <a:solidFill>
                <a:schemeClr val="dk1"/>
              </a:solidFill>
            </a:endParaRPr>
          </a:p>
          <a:p>
            <a:pPr marL="0" marR="0" lvl="0" indent="0" algn="l" rtl="0">
              <a:spcBef>
                <a:spcPts val="0"/>
              </a:spcBef>
              <a:spcAft>
                <a:spcPts val="0"/>
              </a:spcAft>
              <a:buNone/>
            </a:pPr>
            <a:endParaRPr sz="1100" b="1">
              <a:solidFill>
                <a:schemeClr val="dk1"/>
              </a:solidFill>
            </a:endParaRPr>
          </a:p>
          <a:p>
            <a:pPr marL="342900" marR="0" lvl="0" indent="-234950" algn="l" rtl="0">
              <a:spcBef>
                <a:spcPts val="0"/>
              </a:spcBef>
              <a:spcAft>
                <a:spcPts val="0"/>
              </a:spcAft>
              <a:buClr>
                <a:schemeClr val="dk1"/>
              </a:buClr>
              <a:buSzPts val="1100"/>
              <a:buChar char="●"/>
            </a:pPr>
            <a:r>
              <a:rPr lang="nl" sz="1100">
                <a:solidFill>
                  <a:schemeClr val="dk1"/>
                </a:solidFill>
              </a:rPr>
              <a:t>Je ontwikkelt (economische) kansen voor jou eigen organisatie middels follow-up initiatieven</a:t>
            </a:r>
            <a:endParaRPr sz="1100">
              <a:solidFill>
                <a:schemeClr val="dk1"/>
              </a:solidFill>
            </a:endParaRPr>
          </a:p>
          <a:p>
            <a:pPr marL="342900" marR="0" lvl="0" indent="0" algn="l" rtl="0">
              <a:spcBef>
                <a:spcPts val="0"/>
              </a:spcBef>
              <a:spcAft>
                <a:spcPts val="0"/>
              </a:spcAft>
              <a:buNone/>
            </a:pPr>
            <a:endParaRPr sz="1100">
              <a:solidFill>
                <a:schemeClr val="dk1"/>
              </a:solidFill>
            </a:endParaRPr>
          </a:p>
          <a:p>
            <a:pPr marL="342900" lvl="0" indent="-234950" algn="l" rtl="0">
              <a:spcBef>
                <a:spcPts val="0"/>
              </a:spcBef>
              <a:spcAft>
                <a:spcPts val="0"/>
              </a:spcAft>
              <a:buClr>
                <a:schemeClr val="dk1"/>
              </a:buClr>
              <a:buSzPts val="1100"/>
              <a:buChar char="●"/>
            </a:pPr>
            <a:r>
              <a:rPr lang="nl" sz="1100">
                <a:solidFill>
                  <a:schemeClr val="dk1"/>
                </a:solidFill>
              </a:rPr>
              <a:t>Je haakt aan bij het brede CIRCO-netwerk en bij een groeiende community. Zo doe je bijvoorbeeld ook contacten op in andere sectoren.</a:t>
            </a:r>
            <a:endParaRPr sz="1100">
              <a:solidFill>
                <a:schemeClr val="dk1"/>
              </a:solidFill>
            </a:endParaRPr>
          </a:p>
          <a:p>
            <a:pPr marL="0" marR="0" lvl="0" indent="0" algn="l" rtl="0">
              <a:spcBef>
                <a:spcPts val="0"/>
              </a:spcBef>
              <a:spcAft>
                <a:spcPts val="0"/>
              </a:spcAft>
              <a:buNone/>
            </a:pPr>
            <a:endParaRPr sz="1100">
              <a:solidFill>
                <a:schemeClr val="dk1"/>
              </a:solidFill>
            </a:endParaRPr>
          </a:p>
          <a:p>
            <a:pPr marL="342900" marR="0" lvl="0" indent="-234950" algn="l" rtl="0">
              <a:spcBef>
                <a:spcPts val="0"/>
              </a:spcBef>
              <a:spcAft>
                <a:spcPts val="0"/>
              </a:spcAft>
              <a:buClr>
                <a:schemeClr val="dk1"/>
              </a:buClr>
              <a:buSzPts val="1100"/>
              <a:buChar char="●"/>
            </a:pPr>
            <a:r>
              <a:rPr lang="nl" sz="1100">
                <a:solidFill>
                  <a:schemeClr val="dk1"/>
                </a:solidFill>
              </a:rPr>
              <a:t>Je krijgt toegang tot concreet bruikbare kennis en tools. Ook om je medewerkers te scholen in de circulaire economie.</a:t>
            </a:r>
            <a:endParaRPr sz="1100">
              <a:solidFill>
                <a:schemeClr val="dk1"/>
              </a:solidFill>
            </a:endParaRPr>
          </a:p>
          <a:p>
            <a:pPr marL="0" marR="0" lvl="0" indent="0" algn="l" rtl="0">
              <a:spcBef>
                <a:spcPts val="0"/>
              </a:spcBef>
              <a:spcAft>
                <a:spcPts val="0"/>
              </a:spcAft>
              <a:buNone/>
            </a:pPr>
            <a:endParaRPr sz="1100">
              <a:solidFill>
                <a:schemeClr val="dk1"/>
              </a:solidFill>
            </a:endParaRPr>
          </a:p>
          <a:p>
            <a:pPr marL="0" marR="0" lvl="0" indent="0" algn="l" rtl="0">
              <a:spcBef>
                <a:spcPts val="0"/>
              </a:spcBef>
              <a:spcAft>
                <a:spcPts val="0"/>
              </a:spcAft>
              <a:buNone/>
            </a:pPr>
            <a:endParaRPr sz="1100">
              <a:solidFill>
                <a:schemeClr val="dk1"/>
              </a:solidFill>
            </a:endParaRPr>
          </a:p>
        </p:txBody>
      </p:sp>
      <p:sp>
        <p:nvSpPr>
          <p:cNvPr id="122" name="Google Shape;122;p17"/>
          <p:cNvSpPr txBox="1"/>
          <p:nvPr/>
        </p:nvSpPr>
        <p:spPr>
          <a:xfrm>
            <a:off x="114300" y="114300"/>
            <a:ext cx="2250000" cy="307800"/>
          </a:xfrm>
          <a:prstGeom prst="rect">
            <a:avLst/>
          </a:prstGeom>
          <a:noFill/>
          <a:ln>
            <a:noFill/>
          </a:ln>
        </p:spPr>
        <p:txBody>
          <a:bodyPr spcFirstLastPara="1" wrap="square" lIns="68575" tIns="68575" rIns="68575" bIns="68575" anchor="t" anchorCtr="0">
            <a:spAutoFit/>
          </a:bodyPr>
          <a:lstStyle/>
          <a:p>
            <a:pPr marL="342900" lvl="0" indent="-120650" algn="l" rtl="0">
              <a:lnSpc>
                <a:spcPct val="130000"/>
              </a:lnSpc>
              <a:spcBef>
                <a:spcPts val="0"/>
              </a:spcBef>
              <a:spcAft>
                <a:spcPts val="0"/>
              </a:spcAft>
              <a:buClr>
                <a:srgbClr val="F3CD03"/>
              </a:buClr>
              <a:buSzPts val="500"/>
              <a:buChar char="•"/>
            </a:pPr>
            <a:endParaRPr sz="1100"/>
          </a:p>
        </p:txBody>
      </p:sp>
      <p:sp>
        <p:nvSpPr>
          <p:cNvPr id="123" name="Google Shape;123;p17"/>
          <p:cNvSpPr txBox="1"/>
          <p:nvPr/>
        </p:nvSpPr>
        <p:spPr>
          <a:xfrm>
            <a:off x="3023015" y="1664255"/>
            <a:ext cx="2748000" cy="3734700"/>
          </a:xfrm>
          <a:prstGeom prst="rect">
            <a:avLst/>
          </a:prstGeom>
          <a:noFill/>
          <a:ln>
            <a:noFill/>
          </a:ln>
        </p:spPr>
        <p:txBody>
          <a:bodyPr spcFirstLastPara="1" wrap="square" lIns="0" tIns="9525" rIns="0" bIns="0" anchor="t" anchorCtr="0">
            <a:spAutoFit/>
          </a:bodyPr>
          <a:lstStyle/>
          <a:p>
            <a:pPr marL="342900" marR="0" lvl="0" indent="-234950" algn="l" rtl="0">
              <a:spcBef>
                <a:spcPts val="0"/>
              </a:spcBef>
              <a:spcAft>
                <a:spcPts val="0"/>
              </a:spcAft>
              <a:buClr>
                <a:schemeClr val="dk1"/>
              </a:buClr>
              <a:buSzPts val="1100"/>
              <a:buChar char="●"/>
            </a:pPr>
            <a:r>
              <a:rPr lang="nl" sz="1100">
                <a:solidFill>
                  <a:schemeClr val="dk1"/>
                </a:solidFill>
              </a:rPr>
              <a:t>Partners voor individuele Tracks zijn onder andere netwerkorganisaties, gemeenten, hogescholen, banken en multinationals.</a:t>
            </a:r>
            <a:endParaRPr sz="1100">
              <a:solidFill>
                <a:schemeClr val="dk1"/>
              </a:solidFill>
            </a:endParaRPr>
          </a:p>
          <a:p>
            <a:pPr marL="342900" marR="0" lvl="0" indent="0" algn="l" rtl="0">
              <a:spcBef>
                <a:spcPts val="0"/>
              </a:spcBef>
              <a:spcAft>
                <a:spcPts val="0"/>
              </a:spcAft>
              <a:buNone/>
            </a:pPr>
            <a:endParaRPr sz="1100" b="1">
              <a:solidFill>
                <a:schemeClr val="dk1"/>
              </a:solidFill>
            </a:endParaRPr>
          </a:p>
          <a:p>
            <a:pPr marL="342900" marR="0" lvl="0" indent="0" algn="l" rtl="0">
              <a:spcBef>
                <a:spcPts val="0"/>
              </a:spcBef>
              <a:spcAft>
                <a:spcPts val="0"/>
              </a:spcAft>
              <a:buNone/>
            </a:pPr>
            <a:r>
              <a:rPr lang="nl" sz="1100" b="1">
                <a:solidFill>
                  <a:schemeClr val="dk1"/>
                </a:solidFill>
              </a:rPr>
              <a:t>Als partner:</a:t>
            </a:r>
            <a:endParaRPr sz="1100" b="1">
              <a:solidFill>
                <a:schemeClr val="dk1"/>
              </a:solidFill>
            </a:endParaRPr>
          </a:p>
          <a:p>
            <a:pPr marL="342900" marR="0" lvl="0" indent="-234950" algn="l" rtl="0">
              <a:spcBef>
                <a:spcPts val="0"/>
              </a:spcBef>
              <a:spcAft>
                <a:spcPts val="0"/>
              </a:spcAft>
              <a:buClr>
                <a:schemeClr val="dk1"/>
              </a:buClr>
              <a:buSzPts val="1100"/>
              <a:buChar char="●"/>
            </a:pPr>
            <a:r>
              <a:rPr lang="nl" sz="1100">
                <a:solidFill>
                  <a:schemeClr val="dk1"/>
                </a:solidFill>
              </a:rPr>
              <a:t>Bepaal je mede het thema van de betreffende CIRCO Track, en ook locaties en data.</a:t>
            </a:r>
            <a:br>
              <a:rPr lang="nl" sz="1100">
                <a:solidFill>
                  <a:schemeClr val="dk1"/>
                </a:solidFill>
              </a:rPr>
            </a:br>
            <a:endParaRPr sz="1100">
              <a:solidFill>
                <a:schemeClr val="dk1"/>
              </a:solidFill>
            </a:endParaRPr>
          </a:p>
          <a:p>
            <a:pPr marL="342900" marR="0" lvl="0" indent="-234950" algn="l" rtl="0">
              <a:spcBef>
                <a:spcPts val="0"/>
              </a:spcBef>
              <a:spcAft>
                <a:spcPts val="0"/>
              </a:spcAft>
              <a:buClr>
                <a:schemeClr val="dk1"/>
              </a:buClr>
              <a:buSzPts val="1100"/>
              <a:buChar char="●"/>
            </a:pPr>
            <a:r>
              <a:rPr lang="nl" sz="1100">
                <a:solidFill>
                  <a:schemeClr val="dk1"/>
                </a:solidFill>
              </a:rPr>
              <a:t>Creëer je meer waarde voor je achterban.</a:t>
            </a:r>
            <a:endParaRPr sz="1100">
              <a:solidFill>
                <a:schemeClr val="dk1"/>
              </a:solidFill>
            </a:endParaRPr>
          </a:p>
          <a:p>
            <a:pPr marL="342900" marR="0" lvl="0" indent="0" algn="l" rtl="0">
              <a:spcBef>
                <a:spcPts val="0"/>
              </a:spcBef>
              <a:spcAft>
                <a:spcPts val="0"/>
              </a:spcAft>
              <a:buNone/>
            </a:pPr>
            <a:endParaRPr sz="1100">
              <a:solidFill>
                <a:schemeClr val="dk1"/>
              </a:solidFill>
            </a:endParaRPr>
          </a:p>
          <a:p>
            <a:pPr marL="342900" marR="0" lvl="0" indent="-234950" algn="l" rtl="0">
              <a:spcBef>
                <a:spcPts val="0"/>
              </a:spcBef>
              <a:spcAft>
                <a:spcPts val="0"/>
              </a:spcAft>
              <a:buClr>
                <a:schemeClr val="dk1"/>
              </a:buClr>
              <a:buSzPts val="1100"/>
              <a:buChar char="●"/>
            </a:pPr>
            <a:r>
              <a:rPr lang="nl" sz="1100">
                <a:solidFill>
                  <a:schemeClr val="dk1"/>
                </a:solidFill>
              </a:rPr>
              <a:t>Sta je in alle communicatie-uitingen van die Track.</a:t>
            </a:r>
            <a:br>
              <a:rPr lang="nl" sz="1100">
                <a:solidFill>
                  <a:schemeClr val="dk1"/>
                </a:solidFill>
              </a:rPr>
            </a:br>
            <a:endParaRPr sz="1100">
              <a:solidFill>
                <a:schemeClr val="dk1"/>
              </a:solidFill>
            </a:endParaRPr>
          </a:p>
          <a:p>
            <a:pPr marL="342900" marR="0" lvl="0" indent="-234950" algn="l" rtl="0">
              <a:spcBef>
                <a:spcPts val="0"/>
              </a:spcBef>
              <a:spcAft>
                <a:spcPts val="0"/>
              </a:spcAft>
              <a:buClr>
                <a:schemeClr val="dk1"/>
              </a:buClr>
              <a:buSzPts val="1100"/>
              <a:buChar char="●"/>
            </a:pPr>
            <a:r>
              <a:rPr lang="nl" sz="1100">
                <a:solidFill>
                  <a:schemeClr val="dk1"/>
                </a:solidFill>
              </a:rPr>
              <a:t>Ben je zichtbaar als koploper in de transitie naar een duurzame economie.</a:t>
            </a:r>
            <a:endParaRPr sz="1100">
              <a:solidFill>
                <a:schemeClr val="dk1"/>
              </a:solidFill>
            </a:endParaRPr>
          </a:p>
          <a:p>
            <a:pPr marL="342900" marR="0" lvl="0" indent="0" algn="l" rtl="0">
              <a:spcBef>
                <a:spcPts val="0"/>
              </a:spcBef>
              <a:spcAft>
                <a:spcPts val="0"/>
              </a:spcAft>
              <a:buNone/>
            </a:pPr>
            <a:endParaRPr sz="1100">
              <a:solidFill>
                <a:schemeClr val="dk1"/>
              </a:solidFill>
            </a:endParaRPr>
          </a:p>
          <a:p>
            <a:pPr marL="342900" marR="0" lvl="0" indent="0" algn="l" rtl="0">
              <a:spcBef>
                <a:spcPts val="0"/>
              </a:spcBef>
              <a:spcAft>
                <a:spcPts val="0"/>
              </a:spcAft>
              <a:buNone/>
            </a:pPr>
            <a:endParaRPr sz="1100">
              <a:solidFill>
                <a:schemeClr val="dk1"/>
              </a:solidFill>
            </a:endParaRPr>
          </a:p>
          <a:p>
            <a:pPr marL="0" marR="0" lvl="0" indent="0" algn="l" rtl="0">
              <a:spcBef>
                <a:spcPts val="0"/>
              </a:spcBef>
              <a:spcAft>
                <a:spcPts val="0"/>
              </a:spcAft>
              <a:buNone/>
            </a:pPr>
            <a:endParaRPr sz="1100">
              <a:solidFill>
                <a:schemeClr val="dk1"/>
              </a:solidFill>
            </a:endParaRPr>
          </a:p>
        </p:txBody>
      </p:sp>
      <p:pic>
        <p:nvPicPr>
          <p:cNvPr id="124" name="Google Shape;124;p17"/>
          <p:cNvPicPr preferRelativeResize="0"/>
          <p:nvPr/>
        </p:nvPicPr>
        <p:blipFill rotWithShape="1">
          <a:blip r:embed="rId3">
            <a:alphaModFix/>
          </a:blip>
          <a:srcRect/>
          <a:stretch/>
        </p:blipFill>
        <p:spPr>
          <a:xfrm>
            <a:off x="2087050" y="216599"/>
            <a:ext cx="1603835" cy="708000"/>
          </a:xfrm>
          <a:prstGeom prst="rect">
            <a:avLst/>
          </a:prstGeom>
          <a:noFill/>
          <a:ln>
            <a:noFill/>
          </a:ln>
        </p:spPr>
      </p:pic>
      <p:sp>
        <p:nvSpPr>
          <p:cNvPr id="125" name="Google Shape;125;p17"/>
          <p:cNvSpPr txBox="1"/>
          <p:nvPr/>
        </p:nvSpPr>
        <p:spPr>
          <a:xfrm>
            <a:off x="2385240" y="270448"/>
            <a:ext cx="1380900" cy="600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nl" sz="1000"/>
              <a:t>CIRCO krijgt gemiddeld een 8       van deelnemers</a:t>
            </a:r>
            <a:endParaRPr sz="1000"/>
          </a:p>
        </p:txBody>
      </p:sp>
      <p:sp>
        <p:nvSpPr>
          <p:cNvPr id="126" name="Google Shape;126;p17"/>
          <p:cNvSpPr txBox="1"/>
          <p:nvPr/>
        </p:nvSpPr>
        <p:spPr>
          <a:xfrm>
            <a:off x="8609038" y="697619"/>
            <a:ext cx="2496900" cy="307800"/>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None/>
            </a:pPr>
            <a:endParaRPr sz="1100" b="1"/>
          </a:p>
        </p:txBody>
      </p:sp>
      <p:sp>
        <p:nvSpPr>
          <p:cNvPr id="127" name="Google Shape;127;p17"/>
          <p:cNvSpPr/>
          <p:nvPr/>
        </p:nvSpPr>
        <p:spPr>
          <a:xfrm>
            <a:off x="8901206" y="0"/>
            <a:ext cx="285300" cy="5137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8" name="Google Shape;128;p17"/>
          <p:cNvSpPr/>
          <p:nvPr/>
        </p:nvSpPr>
        <p:spPr>
          <a:xfrm rot="5400000">
            <a:off x="4456669" y="385425"/>
            <a:ext cx="285300" cy="9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9" name="Google Shape;129;p17"/>
          <p:cNvSpPr txBox="1"/>
          <p:nvPr/>
        </p:nvSpPr>
        <p:spPr>
          <a:xfrm rot="-5400000">
            <a:off x="6711625" y="2380024"/>
            <a:ext cx="4653300" cy="95100"/>
          </a:xfrm>
          <a:prstGeom prst="rect">
            <a:avLst/>
          </a:prstGeom>
          <a:noFill/>
          <a:ln>
            <a:noFill/>
          </a:ln>
        </p:spPr>
        <p:txBody>
          <a:bodyPr spcFirstLastPara="1" wrap="square" lIns="0" tIns="2850" rIns="0" bIns="0" anchor="t" anchorCtr="0">
            <a:spAutoFit/>
          </a:bodyPr>
          <a:lstStyle/>
          <a:p>
            <a:pPr marL="12700" marR="0" lvl="0" indent="0" algn="l" rtl="0">
              <a:lnSpc>
                <a:spcPct val="100000"/>
              </a:lnSpc>
              <a:spcBef>
                <a:spcPts val="0"/>
              </a:spcBef>
              <a:spcAft>
                <a:spcPts val="0"/>
              </a:spcAft>
              <a:buNone/>
            </a:pPr>
            <a:r>
              <a:rPr lang="nl" sz="600">
                <a:solidFill>
                  <a:srgbClr val="2E2E2E"/>
                </a:solidFill>
                <a:latin typeface="Arial"/>
                <a:ea typeface="Arial"/>
                <a:cs typeface="Arial"/>
                <a:sym typeface="Arial"/>
              </a:rPr>
              <a:t>CIRCO is een programma van CLICKNL en wordt mede mogelijk gemaakt door het Ministerie van Infrastructuur en Waterstaat.</a:t>
            </a:r>
            <a:endParaRPr sz="600">
              <a:solidFill>
                <a:schemeClr val="dk1"/>
              </a:solidFill>
              <a:latin typeface="Arial"/>
              <a:ea typeface="Arial"/>
              <a:cs typeface="Arial"/>
              <a:sym typeface="Arial"/>
            </a:endParaRPr>
          </a:p>
        </p:txBody>
      </p:sp>
      <p:sp>
        <p:nvSpPr>
          <p:cNvPr id="130" name="Google Shape;130;p17"/>
          <p:cNvSpPr/>
          <p:nvPr/>
        </p:nvSpPr>
        <p:spPr>
          <a:xfrm>
            <a:off x="8927414" y="4839877"/>
            <a:ext cx="105000" cy="188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1" name="Google Shape;131;p17"/>
          <p:cNvSpPr/>
          <p:nvPr/>
        </p:nvSpPr>
        <p:spPr>
          <a:xfrm>
            <a:off x="8956705" y="4865654"/>
            <a:ext cx="174307" cy="257650"/>
          </a:xfrm>
          <a:custGeom>
            <a:avLst/>
            <a:gdLst/>
            <a:ahLst/>
            <a:cxnLst/>
            <a:rect l="l" t="t" r="r" b="b"/>
            <a:pathLst>
              <a:path w="232409" h="343534" extrusionOk="0">
                <a:moveTo>
                  <a:pt x="0" y="0"/>
                </a:moveTo>
                <a:lnTo>
                  <a:pt x="231987" y="0"/>
                </a:lnTo>
                <a:lnTo>
                  <a:pt x="231989" y="343219"/>
                </a:lnTo>
                <a:lnTo>
                  <a:pt x="1" y="343219"/>
                </a:lnTo>
                <a:lnTo>
                  <a:pt x="0" y="0"/>
                </a:lnTo>
                <a:close/>
              </a:path>
            </a:pathLst>
          </a:custGeom>
          <a:solidFill>
            <a:srgbClr val="00A6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2" name="Google Shape;132;p17"/>
          <p:cNvSpPr/>
          <p:nvPr/>
        </p:nvSpPr>
        <p:spPr>
          <a:xfrm>
            <a:off x="8991314" y="4900205"/>
            <a:ext cx="105000" cy="188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3" name="Google Shape;133;p17"/>
          <p:cNvSpPr txBox="1"/>
          <p:nvPr/>
        </p:nvSpPr>
        <p:spPr>
          <a:xfrm>
            <a:off x="6858450" y="4955775"/>
            <a:ext cx="2042700" cy="102000"/>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nl" sz="600" b="1">
                <a:solidFill>
                  <a:srgbClr val="2E2E2E"/>
                </a:solidFill>
                <a:latin typeface="Arial"/>
                <a:ea typeface="Arial"/>
                <a:cs typeface="Arial"/>
                <a:sym typeface="Arial"/>
              </a:rPr>
              <a:t>CIRCOnl </a:t>
            </a:r>
            <a:r>
              <a:rPr lang="nl" sz="600">
                <a:solidFill>
                  <a:srgbClr val="2E2E2E"/>
                </a:solidFill>
                <a:latin typeface="Arial"/>
                <a:ea typeface="Arial"/>
                <a:cs typeface="Arial"/>
                <a:sym typeface="Arial"/>
              </a:rPr>
              <a:t>| </a:t>
            </a:r>
            <a:r>
              <a:rPr lang="nl" sz="600" b="1" u="sng">
                <a:solidFill>
                  <a:srgbClr val="2E2E2E"/>
                </a:solidFill>
                <a:latin typeface="Arial"/>
                <a:ea typeface="Arial"/>
                <a:cs typeface="Arial"/>
                <a:sym typeface="Arial"/>
                <a:hlinkClick r:id="rId5">
                  <a:extLst>
                    <a:ext uri="{A12FA001-AC4F-418D-AE19-62706E023703}">
                      <ahyp:hlinkClr xmlns:ahyp="http://schemas.microsoft.com/office/drawing/2018/hyperlinkcolor" val="tx"/>
                    </a:ext>
                  </a:extLst>
                </a:hlinkClick>
              </a:rPr>
              <a:t>www.circonl.nl </a:t>
            </a:r>
            <a:r>
              <a:rPr lang="nl" sz="600">
                <a:solidFill>
                  <a:srgbClr val="2E2E2E"/>
                </a:solidFill>
                <a:latin typeface="Arial"/>
                <a:ea typeface="Arial"/>
                <a:cs typeface="Arial"/>
                <a:sym typeface="Arial"/>
              </a:rPr>
              <a:t>| Vragen? </a:t>
            </a:r>
            <a:r>
              <a:rPr lang="nl" sz="600" b="1" u="sng">
                <a:solidFill>
                  <a:srgbClr val="2E2E2E"/>
                </a:solidFill>
                <a:latin typeface="Arial"/>
                <a:ea typeface="Arial"/>
                <a:cs typeface="Arial"/>
                <a:sym typeface="Arial"/>
                <a:hlinkClick r:id="rId6">
                  <a:extLst>
                    <a:ext uri="{A12FA001-AC4F-418D-AE19-62706E023703}">
                      <ahyp:hlinkClr xmlns:ahyp="http://schemas.microsoft.com/office/drawing/2018/hyperlinkcolor" val="tx"/>
                    </a:ext>
                  </a:extLst>
                </a:hlinkClick>
              </a:rPr>
              <a:t>info@circonl.nl</a:t>
            </a:r>
            <a:endParaRPr sz="600">
              <a:solidFill>
                <a:schemeClr val="dk1"/>
              </a:solidFill>
              <a:latin typeface="Arial"/>
              <a:ea typeface="Arial"/>
              <a:cs typeface="Arial"/>
              <a:sym typeface="Arial"/>
            </a:endParaRPr>
          </a:p>
        </p:txBody>
      </p:sp>
      <p:sp>
        <p:nvSpPr>
          <p:cNvPr id="134" name="Google Shape;134;p17"/>
          <p:cNvSpPr/>
          <p:nvPr/>
        </p:nvSpPr>
        <p:spPr>
          <a:xfrm>
            <a:off x="6588450" y="1031700"/>
            <a:ext cx="2312700" cy="3810900"/>
          </a:xfrm>
          <a:prstGeom prst="rect">
            <a:avLst/>
          </a:prstGeom>
          <a:solidFill>
            <a:srgbClr val="EAC81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a:hlinkClick r:id="rId7"/>
          </p:cNvPr>
          <p:cNvSpPr/>
          <p:nvPr/>
        </p:nvSpPr>
        <p:spPr>
          <a:xfrm>
            <a:off x="6727177" y="4955773"/>
            <a:ext cx="105000" cy="102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6" name="Google Shape;136;p17"/>
          <p:cNvSpPr txBox="1"/>
          <p:nvPr/>
        </p:nvSpPr>
        <p:spPr>
          <a:xfrm>
            <a:off x="6588450" y="1229425"/>
            <a:ext cx="2312700" cy="877153"/>
          </a:xfrm>
          <a:prstGeom prst="rect">
            <a:avLst/>
          </a:prstGeom>
          <a:noFill/>
          <a:ln>
            <a:noFill/>
          </a:ln>
        </p:spPr>
        <p:txBody>
          <a:bodyPr spcFirstLastPara="1" wrap="square" lIns="68575" tIns="68575" rIns="68575" bIns="68575" anchor="t" anchorCtr="0">
            <a:spAutoFit/>
          </a:bodyPr>
          <a:lstStyle/>
          <a:p>
            <a:pPr marL="0" lvl="0" indent="0" algn="r" rtl="0">
              <a:spcBef>
                <a:spcPts val="0"/>
              </a:spcBef>
              <a:spcAft>
                <a:spcPts val="0"/>
              </a:spcAft>
              <a:buClr>
                <a:schemeClr val="dk1"/>
              </a:buClr>
              <a:buSzPts val="1100"/>
              <a:buFont typeface="Arial"/>
              <a:buNone/>
            </a:pPr>
            <a:r>
              <a:rPr lang="nl" sz="1500" b="1">
                <a:solidFill>
                  <a:schemeClr val="dk1"/>
                </a:solidFill>
              </a:rPr>
              <a:t>Track-partner worden?</a:t>
            </a:r>
            <a:endParaRPr sz="1500" b="1">
              <a:solidFill>
                <a:schemeClr val="dk1"/>
              </a:solidFill>
            </a:endParaRPr>
          </a:p>
          <a:p>
            <a:pPr marL="0" lvl="0" indent="0" algn="r" rtl="0">
              <a:spcBef>
                <a:spcPts val="0"/>
              </a:spcBef>
              <a:spcAft>
                <a:spcPts val="0"/>
              </a:spcAft>
              <a:buNone/>
            </a:pPr>
            <a:r>
              <a:rPr lang="nl" sz="1100" b="1">
                <a:solidFill>
                  <a:schemeClr val="dk1"/>
                </a:solidFill>
              </a:rPr>
              <a:t>Stuur een mailtje naar Marieke den Nijs</a:t>
            </a:r>
            <a:br>
              <a:rPr lang="nl" sz="1100" b="1">
                <a:solidFill>
                  <a:schemeClr val="dk1"/>
                </a:solidFill>
              </a:rPr>
            </a:br>
            <a:r>
              <a:rPr lang="nl" sz="1100" b="1">
                <a:solidFill>
                  <a:schemeClr val="dk1"/>
                </a:solidFill>
              </a:rPr>
              <a:t>m.dennijs@mnh.nl</a:t>
            </a:r>
            <a:endParaRPr sz="1500" b="1"/>
          </a:p>
        </p:txBody>
      </p:sp>
      <p:pic>
        <p:nvPicPr>
          <p:cNvPr id="138" name="Google Shape;138;p17"/>
          <p:cNvPicPr preferRelativeResize="0"/>
          <p:nvPr/>
        </p:nvPicPr>
        <p:blipFill rotWithShape="1">
          <a:blip r:embed="rId9">
            <a:alphaModFix/>
          </a:blip>
          <a:srcRect/>
          <a:stretch/>
        </p:blipFill>
        <p:spPr>
          <a:xfrm>
            <a:off x="5873650" y="2829878"/>
            <a:ext cx="3014458" cy="2009645"/>
          </a:xfrm>
          <a:prstGeom prst="rect">
            <a:avLst/>
          </a:prstGeom>
          <a:noFill/>
          <a:ln>
            <a:noFill/>
          </a:ln>
        </p:spPr>
      </p:pic>
      <p:sp>
        <p:nvSpPr>
          <p:cNvPr id="139" name="Google Shape;139;p17"/>
          <p:cNvSpPr txBox="1"/>
          <p:nvPr/>
        </p:nvSpPr>
        <p:spPr>
          <a:xfrm>
            <a:off x="3808188" y="0"/>
            <a:ext cx="5140500" cy="1029600"/>
          </a:xfrm>
          <a:prstGeom prst="rect">
            <a:avLst/>
          </a:prstGeom>
          <a:noFill/>
          <a:ln>
            <a:noFill/>
          </a:ln>
        </p:spPr>
        <p:txBody>
          <a:bodyPr spcFirstLastPara="1" wrap="square" lIns="91425" tIns="91425" rIns="91425" bIns="91425" anchor="t" anchorCtr="0">
            <a:spAutoFit/>
          </a:bodyPr>
          <a:lstStyle/>
          <a:p>
            <a:pPr marL="12700" lvl="0" indent="0" algn="l" rtl="0">
              <a:lnSpc>
                <a:spcPct val="99800"/>
              </a:lnSpc>
              <a:spcBef>
                <a:spcPts val="0"/>
              </a:spcBef>
              <a:spcAft>
                <a:spcPts val="0"/>
              </a:spcAft>
              <a:buNone/>
            </a:pPr>
            <a:r>
              <a:rPr lang="nl" sz="1100" i="1" u="sng">
                <a:solidFill>
                  <a:schemeClr val="hlink"/>
                </a:solidFill>
                <a:hlinkClick r:id="rId10"/>
              </a:rPr>
              <a:t>Een CIRCO hub</a:t>
            </a:r>
            <a:r>
              <a:rPr lang="nl" sz="1100" i="1">
                <a:solidFill>
                  <a:schemeClr val="dk1"/>
                </a:solidFill>
              </a:rPr>
              <a:t> is een samenwerkingsvorm waarin de CIRCO methode door partners autonoom wordt ingezet en heeft als doel om nog meer maakbedrijven te trainen. Met de inzet van de CIRCO methode verrijkt de partner het eigen portfolio. De samenwerking wordt aangegaan met partners die een aanjagende rol hebben met betrekking tot circulariteit en hier initiatieven op ontplooien. </a:t>
            </a:r>
            <a:endParaRPr sz="1100" b="1" i="1">
              <a:solidFill>
                <a:schemeClr val="dk1"/>
              </a:solidFill>
            </a:endParaRPr>
          </a:p>
        </p:txBody>
      </p:sp>
      <p:pic>
        <p:nvPicPr>
          <p:cNvPr id="1026" name="Picture 2">
            <a:extLst>
              <a:ext uri="{FF2B5EF4-FFF2-40B4-BE49-F238E27FC236}">
                <a16:creationId xmlns:a16="http://schemas.microsoft.com/office/drawing/2014/main" id="{389CAFA9-A1D3-403B-BA34-2D4AF515FB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4638" y="2170588"/>
            <a:ext cx="659263" cy="242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FFC54D-7DAD-4D1E-900D-C427B09CF6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5037" y="2483327"/>
            <a:ext cx="843701" cy="2682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F048618-10BC-4F4E-AEEE-259F427F54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6088" y="2110907"/>
            <a:ext cx="325146" cy="3251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E5F19F7-0563-4B56-B584-89E123A199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08706" y="2457055"/>
            <a:ext cx="325147" cy="32514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3" descr="Afbeelding met tekst&#10;&#10;Automatisch gegenereerde beschrijving">
            <a:extLst>
              <a:ext uri="{FF2B5EF4-FFF2-40B4-BE49-F238E27FC236}">
                <a16:creationId xmlns:a16="http://schemas.microsoft.com/office/drawing/2014/main" id="{76172F6F-8945-4CA8-BEFD-0FD624A53C63}"/>
              </a:ext>
            </a:extLst>
          </p:cNvPr>
          <p:cNvPicPr>
            <a:picLocks noChangeAspect="1"/>
          </p:cNvPicPr>
          <p:nvPr/>
        </p:nvPicPr>
        <p:blipFill>
          <a:blip r:embed="rId15"/>
          <a:stretch>
            <a:fillRect/>
          </a:stretch>
        </p:blipFill>
        <p:spPr>
          <a:xfrm>
            <a:off x="8091949" y="2093892"/>
            <a:ext cx="739877" cy="33505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C9D52C843784480EEAFCEAC415FA6" ma:contentTypeVersion="9" ma:contentTypeDescription="Een nieuw document maken." ma:contentTypeScope="" ma:versionID="d39678c8d3ec35231fb9eb4356f3f9a0">
  <xsd:schema xmlns:xsd="http://www.w3.org/2001/XMLSchema" xmlns:xs="http://www.w3.org/2001/XMLSchema" xmlns:p="http://schemas.microsoft.com/office/2006/metadata/properties" xmlns:ns2="40a068f1-6040-4b32-aef9-07d08adc6bca" targetNamespace="http://schemas.microsoft.com/office/2006/metadata/properties" ma:root="true" ma:fieldsID="b66e42d91e985e8d19ce9623d50f93eb" ns2:_="">
    <xsd:import namespace="40a068f1-6040-4b32-aef9-07d08adc6b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068f1-6040-4b32-aef9-07d08adc6b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425ADB-3897-493A-A56B-0493476D2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068f1-6040-4b32-aef9-07d08adc6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793655-FEE2-4620-BDCE-B2AD333716C7}">
  <ds:schemaRefs>
    <ds:schemaRef ds:uri="http://schemas.microsoft.com/sharepoint/v3/contenttype/forms"/>
  </ds:schemaRefs>
</ds:datastoreItem>
</file>

<file path=customXml/itemProps3.xml><?xml version="1.0" encoding="utf-8"?>
<ds:datastoreItem xmlns:ds="http://schemas.openxmlformats.org/officeDocument/2006/customXml" ds:itemID="{309D1DCE-635F-4AF5-AF9E-A54E1AD36D33}">
  <ds:schemaRefs>
    <ds:schemaRef ds:uri="40a068f1-6040-4b32-aef9-07d08adc6b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Diavoorstelling (16:9)</PresentationFormat>
  <Slides>3</Slides>
  <Notes>3</Notes>
  <HiddenSlides>0</HiddenSlides>
  <ScaleCrop>false</ScaleCrop>
  <HeadingPairs>
    <vt:vector size="4" baseType="variant">
      <vt:variant>
        <vt:lpstr>Thema</vt:lpstr>
      </vt:variant>
      <vt:variant>
        <vt:i4>1</vt:i4>
      </vt:variant>
      <vt:variant>
        <vt:lpstr>Diatitels</vt:lpstr>
      </vt:variant>
      <vt:variant>
        <vt:i4>3</vt:i4>
      </vt:variant>
    </vt:vector>
  </HeadingPairs>
  <TitlesOfParts>
    <vt:vector size="4" baseType="lpstr">
      <vt:lpstr>Simple Light</vt:lpstr>
      <vt:lpstr>CIRCO versnelt de ontwikkeling naar een circulaire economie, met design als motor. Tijdens een Track maken deelnemers uitgebreid kennis met de mogelijkheden van circulair ontwerpen en ondernemen voor hun business. Deelnemers verkennen kansen en zetten concrete eerste stappen in de ontwikkeling van nieuwe producten, diensten en businessmodellen.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CIRCO versnelt de ontwikkeling naar een circulaire economie, met design als motor. Tijdens een Track maken deelnemers uitgebreid kennis met de mogelijkheden van circulair ontwerpen en ondernemen voor hun business. Deelnemers verkennen kansen en zetten concrete eerste stappen in de ontwikkeling van nieuwe producten, diensten en businessmodellen.</dc:title>
  <cp:revision>2</cp:revision>
  <dcterms:modified xsi:type="dcterms:W3CDTF">2022-01-04T14:04:39Z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0x0101001B3C9D52C843784480EEAFCEAC415FA6</vt:lpwstr>
  </property>
</Properties>
</file>